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44"/>
  </p:notesMasterIdLst>
  <p:sldIdLst>
    <p:sldId id="256" r:id="rId2"/>
    <p:sldId id="257" r:id="rId3"/>
    <p:sldId id="259" r:id="rId4"/>
    <p:sldId id="260" r:id="rId5"/>
    <p:sldId id="284" r:id="rId6"/>
    <p:sldId id="285" r:id="rId7"/>
    <p:sldId id="286" r:id="rId8"/>
    <p:sldId id="287" r:id="rId9"/>
    <p:sldId id="288" r:id="rId10"/>
    <p:sldId id="289" r:id="rId11"/>
    <p:sldId id="262" r:id="rId12"/>
    <p:sldId id="263" r:id="rId13"/>
    <p:sldId id="261" r:id="rId14"/>
    <p:sldId id="290" r:id="rId15"/>
    <p:sldId id="291" r:id="rId16"/>
    <p:sldId id="293" r:id="rId17"/>
    <p:sldId id="264" r:id="rId18"/>
    <p:sldId id="273" r:id="rId19"/>
    <p:sldId id="294" r:id="rId20"/>
    <p:sldId id="295" r:id="rId21"/>
    <p:sldId id="296" r:id="rId22"/>
    <p:sldId id="297" r:id="rId23"/>
    <p:sldId id="267" r:id="rId24"/>
    <p:sldId id="272" r:id="rId25"/>
    <p:sldId id="298" r:id="rId26"/>
    <p:sldId id="299" r:id="rId27"/>
    <p:sldId id="300" r:id="rId28"/>
    <p:sldId id="274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10" r:id="rId38"/>
    <p:sldId id="311" r:id="rId39"/>
    <p:sldId id="312" r:id="rId40"/>
    <p:sldId id="279" r:id="rId41"/>
    <p:sldId id="281" r:id="rId42"/>
    <p:sldId id="283" r:id="rId43"/>
  </p:sldIdLst>
  <p:sldSz cx="9144000" cy="5143500" type="screen16x9"/>
  <p:notesSz cx="6858000" cy="9144000"/>
  <p:embeddedFontLst>
    <p:embeddedFont>
      <p:font typeface="Inconsolata" panose="020B0604020202020204" charset="0"/>
      <p:regular r:id="rId45"/>
      <p:bold r:id="rId46"/>
    </p:embeddedFont>
    <p:embeddedFont>
      <p:font typeface="Nixie One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ção Predefinida" id="{9B7FC74A-AE94-4543-BD96-AF324240A3C0}">
          <p14:sldIdLst>
            <p14:sldId id="256"/>
            <p14:sldId id="257"/>
            <p14:sldId id="259"/>
            <p14:sldId id="260"/>
            <p14:sldId id="284"/>
            <p14:sldId id="285"/>
            <p14:sldId id="286"/>
            <p14:sldId id="287"/>
            <p14:sldId id="288"/>
            <p14:sldId id="289"/>
            <p14:sldId id="262"/>
            <p14:sldId id="263"/>
            <p14:sldId id="261"/>
            <p14:sldId id="290"/>
            <p14:sldId id="291"/>
            <p14:sldId id="293"/>
            <p14:sldId id="264"/>
            <p14:sldId id="273"/>
            <p14:sldId id="294"/>
            <p14:sldId id="295"/>
            <p14:sldId id="296"/>
            <p14:sldId id="297"/>
            <p14:sldId id="267"/>
            <p14:sldId id="272"/>
            <p14:sldId id="298"/>
            <p14:sldId id="299"/>
            <p14:sldId id="300"/>
            <p14:sldId id="274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0"/>
            <p14:sldId id="311"/>
            <p14:sldId id="312"/>
            <p14:sldId id="279"/>
            <p14:sldId id="281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C83"/>
    <a:srgbClr val="6D9EEB"/>
    <a:srgbClr val="CD2E95"/>
    <a:srgbClr val="FF9900"/>
    <a:srgbClr val="721953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D4790B-D385-46BC-A20D-BE9A83492F43}">
  <a:tblStyle styleId="{DCD4790B-D385-46BC-A20D-BE9A83492F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8" autoAdjust="0"/>
    <p:restoredTop sz="94660"/>
  </p:normalViewPr>
  <p:slideViewPr>
    <p:cSldViewPr snapToGrid="0">
      <p:cViewPr varScale="1">
        <p:scale>
          <a:sx n="90" d="100"/>
          <a:sy n="90" d="100"/>
        </p:scale>
        <p:origin x="654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8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57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90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85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16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53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582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631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017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647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807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141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05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377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390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5267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777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849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6414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06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46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31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409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50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72195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642650" y="1196950"/>
            <a:ext cx="1796700" cy="1796700"/>
          </a:xfrm>
          <a:prstGeom prst="ellipse">
            <a:avLst/>
          </a:prstGeom>
          <a:solidFill>
            <a:srgbClr val="5138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761400" y="1539876"/>
            <a:ext cx="505800" cy="505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55250" y="3661200"/>
            <a:ext cx="1159800" cy="1159800"/>
          </a:xfrm>
          <a:prstGeom prst="ellipse">
            <a:avLst/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845352" y="1685552"/>
            <a:ext cx="1559612" cy="1559612"/>
          </a:xfrm>
          <a:custGeom>
            <a:avLst/>
            <a:gdLst/>
            <a:ahLst/>
            <a:cxnLst/>
            <a:rect l="0" t="0" r="0" b="0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>
            <a:off x="6736351" y="1301392"/>
            <a:ext cx="1159800" cy="10035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rot="-10799123">
            <a:off x="-359856" y="1954148"/>
            <a:ext cx="1176000" cy="1117800"/>
          </a:xfrm>
          <a:prstGeom prst="pentagon">
            <a:avLst>
              <a:gd name="hf" fmla="val 105146"/>
              <a:gd name="vf" fmla="val 110557"/>
            </a:avLst>
          </a:prstGeom>
          <a:noFill/>
          <a:ln w="114300" cap="flat" cmpd="sng">
            <a:solidFill>
              <a:srgbClr val="FF99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-899880">
            <a:off x="1365793" y="1978994"/>
            <a:ext cx="1829316" cy="1738722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5138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592400" y="904800"/>
            <a:ext cx="1796700" cy="1796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29200" y="3014525"/>
            <a:ext cx="1226592" cy="1226592"/>
          </a:xfrm>
          <a:custGeom>
            <a:avLst/>
            <a:gdLst/>
            <a:ahLst/>
            <a:cxnLst/>
            <a:rect l="0" t="0" r="0" b="0"/>
            <a:pathLst>
              <a:path w="75903" h="75903" extrusionOk="0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96172" y="1378560"/>
            <a:ext cx="1424722" cy="1424722"/>
          </a:xfrm>
          <a:custGeom>
            <a:avLst/>
            <a:gdLst/>
            <a:ahLst/>
            <a:cxnLst/>
            <a:rect l="0" t="0" r="0" b="0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CD2E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19" name="Shape 19"/>
          <p:cNvSpPr/>
          <p:nvPr/>
        </p:nvSpPr>
        <p:spPr>
          <a:xfrm>
            <a:off x="2694350" y="694075"/>
            <a:ext cx="3755100" cy="3755100"/>
          </a:xfrm>
          <a:prstGeom prst="ellipse">
            <a:avLst/>
          </a:prstGeom>
          <a:solidFill>
            <a:srgbClr val="CD2E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1" name="Shape 21"/>
          <p:cNvSpPr/>
          <p:nvPr/>
        </p:nvSpPr>
        <p:spPr>
          <a:xfrm>
            <a:off x="2378899" y="2701499"/>
            <a:ext cx="462000" cy="462000"/>
          </a:xfrm>
          <a:prstGeom prst="ellipse">
            <a:avLst/>
          </a:prstGeom>
          <a:solidFill>
            <a:srgbClr val="CD2E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2320850" y="3525150"/>
            <a:ext cx="462000" cy="3996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rot="10800000">
            <a:off x="2025975" y="1258251"/>
            <a:ext cx="584400" cy="5058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7439350" y="1196950"/>
            <a:ext cx="425700" cy="368400"/>
          </a:xfrm>
          <a:prstGeom prst="triangle">
            <a:avLst>
              <a:gd name="adj" fmla="val 50000"/>
            </a:avLst>
          </a:prstGeom>
          <a:solidFill>
            <a:srgbClr val="CD2E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5587275" y="808800"/>
            <a:ext cx="731400" cy="731400"/>
          </a:xfrm>
          <a:prstGeom prst="donut">
            <a:avLst>
              <a:gd name="adj" fmla="val 10551"/>
            </a:avLst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3218800" y="3924750"/>
            <a:ext cx="632700" cy="632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6056000" y="3149475"/>
            <a:ext cx="1383355" cy="1058469"/>
          </a:xfrm>
          <a:custGeom>
            <a:avLst/>
            <a:gdLst/>
            <a:ahLst/>
            <a:cxnLst/>
            <a:rect l="0" t="0" r="0" b="0"/>
            <a:pathLst>
              <a:path w="88634" h="67818" extrusionOk="0">
                <a:moveTo>
                  <a:pt x="0" y="0"/>
                </a:moveTo>
                <a:lnTo>
                  <a:pt x="4284" y="6637"/>
                </a:lnTo>
                <a:lnTo>
                  <a:pt x="4284" y="0"/>
                </a:lnTo>
                <a:close/>
                <a:moveTo>
                  <a:pt x="84289" y="0"/>
                </a:moveTo>
                <a:lnTo>
                  <a:pt x="84289" y="6637"/>
                </a:lnTo>
                <a:lnTo>
                  <a:pt x="88633" y="0"/>
                </a:lnTo>
                <a:close/>
                <a:moveTo>
                  <a:pt x="7844" y="0"/>
                </a:moveTo>
                <a:lnTo>
                  <a:pt x="7844" y="12007"/>
                </a:lnTo>
                <a:lnTo>
                  <a:pt x="12791" y="19609"/>
                </a:lnTo>
                <a:lnTo>
                  <a:pt x="12791" y="0"/>
                </a:lnTo>
                <a:close/>
                <a:moveTo>
                  <a:pt x="75842" y="0"/>
                </a:moveTo>
                <a:lnTo>
                  <a:pt x="75842" y="19609"/>
                </a:lnTo>
                <a:lnTo>
                  <a:pt x="80790" y="12007"/>
                </a:lnTo>
                <a:lnTo>
                  <a:pt x="80790" y="0"/>
                </a:lnTo>
                <a:close/>
                <a:moveTo>
                  <a:pt x="16351" y="0"/>
                </a:moveTo>
                <a:lnTo>
                  <a:pt x="16351" y="25039"/>
                </a:lnTo>
                <a:lnTo>
                  <a:pt x="21299" y="32581"/>
                </a:lnTo>
                <a:lnTo>
                  <a:pt x="21299" y="0"/>
                </a:lnTo>
                <a:close/>
                <a:moveTo>
                  <a:pt x="67335" y="0"/>
                </a:moveTo>
                <a:lnTo>
                  <a:pt x="67335" y="32581"/>
                </a:lnTo>
                <a:lnTo>
                  <a:pt x="72282" y="25039"/>
                </a:lnTo>
                <a:lnTo>
                  <a:pt x="72282" y="0"/>
                </a:lnTo>
                <a:close/>
                <a:moveTo>
                  <a:pt x="24859" y="0"/>
                </a:moveTo>
                <a:lnTo>
                  <a:pt x="24859" y="38012"/>
                </a:lnTo>
                <a:lnTo>
                  <a:pt x="29806" y="45614"/>
                </a:lnTo>
                <a:lnTo>
                  <a:pt x="29806" y="0"/>
                </a:lnTo>
                <a:close/>
                <a:moveTo>
                  <a:pt x="58828" y="0"/>
                </a:moveTo>
                <a:lnTo>
                  <a:pt x="58828" y="45614"/>
                </a:lnTo>
                <a:lnTo>
                  <a:pt x="63775" y="38012"/>
                </a:lnTo>
                <a:lnTo>
                  <a:pt x="63775" y="0"/>
                </a:lnTo>
                <a:close/>
                <a:moveTo>
                  <a:pt x="33306" y="0"/>
                </a:moveTo>
                <a:lnTo>
                  <a:pt x="33306" y="51044"/>
                </a:lnTo>
                <a:lnTo>
                  <a:pt x="38313" y="58586"/>
                </a:lnTo>
                <a:lnTo>
                  <a:pt x="38313" y="0"/>
                </a:lnTo>
                <a:close/>
                <a:moveTo>
                  <a:pt x="50320" y="0"/>
                </a:moveTo>
                <a:lnTo>
                  <a:pt x="50320" y="58586"/>
                </a:lnTo>
                <a:lnTo>
                  <a:pt x="55268" y="51044"/>
                </a:lnTo>
                <a:lnTo>
                  <a:pt x="55268" y="0"/>
                </a:lnTo>
                <a:close/>
                <a:moveTo>
                  <a:pt x="41813" y="0"/>
                </a:moveTo>
                <a:lnTo>
                  <a:pt x="41813" y="64016"/>
                </a:lnTo>
                <a:lnTo>
                  <a:pt x="44287" y="67817"/>
                </a:lnTo>
                <a:lnTo>
                  <a:pt x="46760" y="64016"/>
                </a:lnTo>
                <a:lnTo>
                  <a:pt x="4676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rot="1372">
            <a:off x="7518650" y="3105312"/>
            <a:ext cx="751500" cy="7143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CD2E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721953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hape 30"/>
          <p:cNvGrpSpPr/>
          <p:nvPr/>
        </p:nvGrpSpPr>
        <p:grpSpPr>
          <a:xfrm>
            <a:off x="-54674" y="-258803"/>
            <a:ext cx="9492208" cy="5763012"/>
            <a:chOff x="-76796" y="-262199"/>
            <a:chExt cx="9492208" cy="5763012"/>
          </a:xfrm>
        </p:grpSpPr>
        <p:sp>
          <p:nvSpPr>
            <p:cNvPr id="31" name="Shape 31"/>
            <p:cNvSpPr/>
            <p:nvPr/>
          </p:nvSpPr>
          <p:spPr>
            <a:xfrm>
              <a:off x="0" y="0"/>
              <a:ext cx="9144000" cy="352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Shape 32"/>
            <p:cNvSpPr/>
            <p:nvPr/>
          </p:nvSpPr>
          <p:spPr>
            <a:xfrm>
              <a:off x="4343698" y="328614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4456350" y="3414379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721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737625" y="2687653"/>
            <a:ext cx="5668800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72195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-76796" y="-262199"/>
            <a:ext cx="9492208" cy="5763012"/>
            <a:chOff x="-76796" y="-262199"/>
            <a:chExt cx="9492208" cy="5763012"/>
          </a:xfrm>
        </p:grpSpPr>
        <p:sp>
          <p:nvSpPr>
            <p:cNvPr id="57" name="Shape 57"/>
            <p:cNvSpPr/>
            <p:nvPr/>
          </p:nvSpPr>
          <p:spPr>
            <a:xfrm>
              <a:off x="1156225" y="1135700"/>
              <a:ext cx="6831600" cy="28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Nixie One"/>
              <a:buChar char="◍"/>
              <a:defRPr>
                <a:solidFill>
                  <a:srgbClr val="72195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/>
          <p:nvPr/>
        </p:nvSpPr>
        <p:spPr>
          <a:xfrm>
            <a:off x="4261450" y="1149165"/>
            <a:ext cx="621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9900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7200">
              <a:solidFill>
                <a:srgbClr val="FF99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Shape 81"/>
          <p:cNvGrpSpPr/>
          <p:nvPr/>
        </p:nvGrpSpPr>
        <p:grpSpPr>
          <a:xfrm>
            <a:off x="-76796" y="-262199"/>
            <a:ext cx="9492208" cy="5763012"/>
            <a:chOff x="-76796" y="-262199"/>
            <a:chExt cx="9492208" cy="5763012"/>
          </a:xfrm>
        </p:grpSpPr>
        <p:sp>
          <p:nvSpPr>
            <p:cNvPr id="82" name="Shape 82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721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◍"/>
              <a:defRPr>
                <a:solidFill>
                  <a:srgbClr val="721953"/>
                </a:solidFill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-76796" y="-262199"/>
            <a:ext cx="9492208" cy="5763012"/>
            <a:chOff x="-76796" y="-262199"/>
            <a:chExt cx="9492208" cy="5763012"/>
          </a:xfrm>
        </p:grpSpPr>
        <p:sp>
          <p:nvSpPr>
            <p:cNvPr id="108" name="Shape 108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721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248675" y="1519600"/>
            <a:ext cx="3226200" cy="300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>
                <a:solidFill>
                  <a:srgbClr val="72195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>
            <a:endParaRPr dirty="0"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669128" y="1519600"/>
            <a:ext cx="3226200" cy="300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>
                <a:solidFill>
                  <a:srgbClr val="72195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bg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Shape 134"/>
          <p:cNvGrpSpPr/>
          <p:nvPr/>
        </p:nvGrpSpPr>
        <p:grpSpPr>
          <a:xfrm>
            <a:off x="-76796" y="-262199"/>
            <a:ext cx="9492208" cy="5763012"/>
            <a:chOff x="-76796" y="-262199"/>
            <a:chExt cx="9492208" cy="5763012"/>
          </a:xfrm>
        </p:grpSpPr>
        <p:sp>
          <p:nvSpPr>
            <p:cNvPr id="135" name="Shape 135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721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801325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>
                <a:solidFill>
                  <a:srgbClr val="72195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3334886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>
                <a:solidFill>
                  <a:srgbClr val="72195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5868447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>
                <a:solidFill>
                  <a:srgbClr val="72195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bg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hape 162"/>
          <p:cNvGrpSpPr/>
          <p:nvPr/>
        </p:nvGrpSpPr>
        <p:grpSpPr>
          <a:xfrm>
            <a:off x="-76796" y="-262199"/>
            <a:ext cx="9492208" cy="5763012"/>
            <a:chOff x="-76796" y="-262199"/>
            <a:chExt cx="9492208" cy="5763012"/>
          </a:xfrm>
        </p:grpSpPr>
        <p:sp>
          <p:nvSpPr>
            <p:cNvPr id="163" name="Shape 163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721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bg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Shape 187"/>
          <p:cNvGrpSpPr/>
          <p:nvPr/>
        </p:nvGrpSpPr>
        <p:grpSpPr>
          <a:xfrm>
            <a:off x="-76796" y="-262199"/>
            <a:ext cx="9492208" cy="5763012"/>
            <a:chOff x="-76796" y="-262199"/>
            <a:chExt cx="9492208" cy="5763012"/>
          </a:xfrm>
        </p:grpSpPr>
        <p:sp>
          <p:nvSpPr>
            <p:cNvPr id="188" name="Shape 188"/>
            <p:cNvSpPr/>
            <p:nvPr/>
          </p:nvSpPr>
          <p:spPr>
            <a:xfrm>
              <a:off x="0" y="3995700"/>
              <a:ext cx="9144000" cy="1147800"/>
            </a:xfrm>
            <a:prstGeom prst="rect">
              <a:avLst/>
            </a:prstGeom>
            <a:solidFill>
              <a:srgbClr val="721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4343698" y="37683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 flipH="1">
              <a:off x="4456350" y="3879852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4010402"/>
            <a:ext cx="8229600" cy="11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721953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Shape 212"/>
          <p:cNvGrpSpPr/>
          <p:nvPr/>
        </p:nvGrpSpPr>
        <p:grpSpPr>
          <a:xfrm>
            <a:off x="-76796" y="-262199"/>
            <a:ext cx="9492208" cy="5763012"/>
            <a:chOff x="-76796" y="-262199"/>
            <a:chExt cx="9492208" cy="5763012"/>
          </a:xfrm>
        </p:grpSpPr>
        <p:sp>
          <p:nvSpPr>
            <p:cNvPr id="213" name="Shape 213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2195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◍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validator.w3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hyperlink" Target="https://hackerthemes.com/bootstrap-cheatsheet/" TargetMode="External"/><Relationship Id="rId9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hackerthemes.com/bootstrap-cheatsheet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inconsolata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nixie-on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1953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ctrTitle"/>
          </p:nvPr>
        </p:nvSpPr>
        <p:spPr>
          <a:xfrm>
            <a:off x="2296037" y="1742475"/>
            <a:ext cx="4551925" cy="1658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HTML &amp; CSS</a:t>
            </a:r>
            <a:br>
              <a:rPr lang="pt-PT" dirty="0"/>
            </a:br>
            <a:r>
              <a:rPr lang="pt-PT" dirty="0"/>
              <a:t>As Melhores Práticas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383125" y="1375150"/>
            <a:ext cx="2960297" cy="23931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table</a:t>
            </a:r>
            <a:r>
              <a:rPr lang="pt-PT" b="1" dirty="0"/>
              <a:t>&gt;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tbody</a:t>
            </a:r>
            <a:r>
              <a:rPr lang="pt-PT" b="1" dirty="0"/>
              <a:t>&gt;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thead</a:t>
            </a:r>
            <a:r>
              <a:rPr lang="pt-PT" b="1" dirty="0"/>
              <a:t>&gt;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tfoot</a:t>
            </a:r>
            <a:r>
              <a:rPr lang="pt-PT" b="1" dirty="0"/>
              <a:t>&gt;</a:t>
            </a:r>
            <a:endParaRPr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BDD089-3225-42FF-99F1-9FE5FB53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4" name="Shape 263">
            <a:extLst>
              <a:ext uri="{FF2B5EF4-FFF2-40B4-BE49-F238E27FC236}">
                <a16:creationId xmlns:a16="http://schemas.microsoft.com/office/drawing/2014/main" id="{2113A8E9-5340-43C0-818B-56E8C055759B}"/>
              </a:ext>
            </a:extLst>
          </p:cNvPr>
          <p:cNvSpPr txBox="1">
            <a:spLocks/>
          </p:cNvSpPr>
          <p:nvPr/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2800" b="1" dirty="0">
                <a:solidFill>
                  <a:srgbClr val="FF9900"/>
                </a:solidFill>
                <a:latin typeface="Nixie One" panose="020B0604020202020204" charset="0"/>
              </a:rPr>
              <a:t>Tabelas</a:t>
            </a:r>
          </a:p>
        </p:txBody>
      </p:sp>
      <p:sp>
        <p:nvSpPr>
          <p:cNvPr id="5" name="Shape 284">
            <a:extLst>
              <a:ext uri="{FF2B5EF4-FFF2-40B4-BE49-F238E27FC236}">
                <a16:creationId xmlns:a16="http://schemas.microsoft.com/office/drawing/2014/main" id="{C2CE3B91-4ADC-4839-BF08-491623B8F2A7}"/>
              </a:ext>
            </a:extLst>
          </p:cNvPr>
          <p:cNvSpPr txBox="1">
            <a:spLocks/>
          </p:cNvSpPr>
          <p:nvPr/>
        </p:nvSpPr>
        <p:spPr>
          <a:xfrm>
            <a:off x="4800577" y="1375150"/>
            <a:ext cx="2960297" cy="23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◍"/>
              <a:defRPr sz="2000" b="0" i="0" u="none" strike="noStrike" cap="none">
                <a:solidFill>
                  <a:srgbClr val="72195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tr</a:t>
            </a:r>
            <a:r>
              <a:rPr lang="pt-PT" b="1" dirty="0"/>
              <a:t>&gt;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td</a:t>
            </a:r>
            <a:r>
              <a:rPr lang="pt-PT" b="1" dirty="0"/>
              <a:t>&gt;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th</a:t>
            </a:r>
            <a:r>
              <a:rPr lang="pt-PT" b="1" dirty="0"/>
              <a:t>&gt; </a:t>
            </a:r>
            <a:br>
              <a:rPr lang="pt-PT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00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ctrTitle" idx="4294967295"/>
          </p:nvPr>
        </p:nvSpPr>
        <p:spPr>
          <a:xfrm>
            <a:off x="616554" y="1782278"/>
            <a:ext cx="791089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dirty="0"/>
              <a:t>Formatação do Documento</a:t>
            </a:r>
            <a:endParaRPr sz="4400" dirty="0"/>
          </a:p>
        </p:txBody>
      </p:sp>
      <p:sp>
        <p:nvSpPr>
          <p:cNvPr id="296" name="Shape 296"/>
          <p:cNvSpPr txBox="1">
            <a:spLocks noGrp="1"/>
          </p:cNvSpPr>
          <p:nvPr>
            <p:ph type="subTitle" idx="4294967295"/>
          </p:nvPr>
        </p:nvSpPr>
        <p:spPr>
          <a:xfrm>
            <a:off x="2870930" y="2788857"/>
            <a:ext cx="3511963" cy="1058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2400" dirty="0"/>
              <a:t> Consistência</a:t>
            </a:r>
            <a:br>
              <a:rPr lang="pt-PT" sz="2400" dirty="0"/>
            </a:br>
            <a:r>
              <a:rPr lang="pt-PT" sz="2400" dirty="0"/>
              <a:t> Código legível</a:t>
            </a:r>
            <a:endParaRPr sz="2400" dirty="0"/>
          </a:p>
        </p:txBody>
      </p:sp>
      <p:sp>
        <p:nvSpPr>
          <p:cNvPr id="297" name="Shape 297"/>
          <p:cNvSpPr/>
          <p:nvPr/>
        </p:nvSpPr>
        <p:spPr>
          <a:xfrm>
            <a:off x="4756525" y="1453282"/>
            <a:ext cx="170642" cy="162935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Shape 298"/>
          <p:cNvGrpSpPr/>
          <p:nvPr/>
        </p:nvGrpSpPr>
        <p:grpSpPr>
          <a:xfrm>
            <a:off x="4396263" y="644051"/>
            <a:ext cx="731041" cy="731244"/>
            <a:chOff x="6654650" y="3665275"/>
            <a:chExt cx="409100" cy="409125"/>
          </a:xfrm>
        </p:grpSpPr>
        <p:sp>
          <p:nvSpPr>
            <p:cNvPr id="299" name="Shape 29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Shape 301"/>
          <p:cNvGrpSpPr/>
          <p:nvPr/>
        </p:nvGrpSpPr>
        <p:grpSpPr>
          <a:xfrm rot="1056884">
            <a:off x="3458682" y="1071429"/>
            <a:ext cx="482986" cy="483032"/>
            <a:chOff x="570875" y="4322250"/>
            <a:chExt cx="443300" cy="443325"/>
          </a:xfrm>
        </p:grpSpPr>
        <p:sp>
          <p:nvSpPr>
            <p:cNvPr id="302" name="Shape 302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Shape 306"/>
          <p:cNvSpPr/>
          <p:nvPr/>
        </p:nvSpPr>
        <p:spPr>
          <a:xfrm rot="2466561">
            <a:off x="3942505" y="642682"/>
            <a:ext cx="237071" cy="22636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 rot="-1609299">
            <a:off x="4107406" y="1094338"/>
            <a:ext cx="170618" cy="162912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 rot="2926312">
            <a:off x="5367910" y="1057905"/>
            <a:ext cx="105934" cy="94092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 rot="-1609224">
            <a:off x="4780390" y="380455"/>
            <a:ext cx="115121" cy="10992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Shape 544">
            <a:extLst>
              <a:ext uri="{FF2B5EF4-FFF2-40B4-BE49-F238E27FC236}">
                <a16:creationId xmlns:a16="http://schemas.microsoft.com/office/drawing/2014/main" id="{72F36E4F-BD51-4823-BCAF-C0013ABDC96C}"/>
              </a:ext>
            </a:extLst>
          </p:cNvPr>
          <p:cNvGrpSpPr/>
          <p:nvPr/>
        </p:nvGrpSpPr>
        <p:grpSpPr>
          <a:xfrm>
            <a:off x="2666108" y="3002297"/>
            <a:ext cx="269827" cy="269790"/>
            <a:chOff x="1922075" y="1629000"/>
            <a:chExt cx="437200" cy="437200"/>
          </a:xfrm>
        </p:grpSpPr>
        <p:sp>
          <p:nvSpPr>
            <p:cNvPr id="18" name="Shape 545">
              <a:extLst>
                <a:ext uri="{FF2B5EF4-FFF2-40B4-BE49-F238E27FC236}">
                  <a16:creationId xmlns:a16="http://schemas.microsoft.com/office/drawing/2014/main" id="{5D28FBD8-F444-4D53-86B5-CFF0C0E4AB09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D2E95"/>
                </a:solidFill>
              </a:endParaRPr>
            </a:p>
          </p:txBody>
        </p:sp>
        <p:sp>
          <p:nvSpPr>
            <p:cNvPr id="19" name="Shape 546">
              <a:extLst>
                <a:ext uri="{FF2B5EF4-FFF2-40B4-BE49-F238E27FC236}">
                  <a16:creationId xmlns:a16="http://schemas.microsoft.com/office/drawing/2014/main" id="{2728E6B1-9495-417F-9E8F-ADBEBAEA3D40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CD2E95"/>
                </a:solidFill>
              </a:endParaRPr>
            </a:p>
          </p:txBody>
        </p:sp>
      </p:grpSp>
      <p:grpSp>
        <p:nvGrpSpPr>
          <p:cNvPr id="20" name="Shape 544">
            <a:extLst>
              <a:ext uri="{FF2B5EF4-FFF2-40B4-BE49-F238E27FC236}">
                <a16:creationId xmlns:a16="http://schemas.microsoft.com/office/drawing/2014/main" id="{F509B2A1-9362-45CB-BE7D-885C840A7436}"/>
              </a:ext>
            </a:extLst>
          </p:cNvPr>
          <p:cNvGrpSpPr/>
          <p:nvPr/>
        </p:nvGrpSpPr>
        <p:grpSpPr>
          <a:xfrm>
            <a:off x="2666108" y="3401569"/>
            <a:ext cx="269827" cy="269790"/>
            <a:chOff x="1922075" y="1629000"/>
            <a:chExt cx="437200" cy="437200"/>
          </a:xfrm>
        </p:grpSpPr>
        <p:sp>
          <p:nvSpPr>
            <p:cNvPr id="21" name="Shape 545">
              <a:extLst>
                <a:ext uri="{FF2B5EF4-FFF2-40B4-BE49-F238E27FC236}">
                  <a16:creationId xmlns:a16="http://schemas.microsoft.com/office/drawing/2014/main" id="{AE5C53E0-EF9F-4935-94F9-5123B44010F1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D2E95"/>
                </a:solidFill>
              </a:endParaRPr>
            </a:p>
          </p:txBody>
        </p:sp>
        <p:sp>
          <p:nvSpPr>
            <p:cNvPr id="22" name="Shape 546">
              <a:extLst>
                <a:ext uri="{FF2B5EF4-FFF2-40B4-BE49-F238E27FC236}">
                  <a16:creationId xmlns:a16="http://schemas.microsoft.com/office/drawing/2014/main" id="{2892B5C2-2107-457D-B051-1ED35066628F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CD2E95"/>
                </a:solidFill>
              </a:endParaRPr>
            </a:p>
          </p:txBody>
        </p:sp>
      </p:grpSp>
      <p:pic>
        <p:nvPicPr>
          <p:cNvPr id="23" name="Imagem 22">
            <a:extLst>
              <a:ext uri="{FF2B5EF4-FFF2-40B4-BE49-F238E27FC236}">
                <a16:creationId xmlns:a16="http://schemas.microsoft.com/office/drawing/2014/main" id="{F90F3ADF-F33B-4AE7-BD23-D13BD2FA9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299678" y="1304447"/>
            <a:ext cx="4175198" cy="30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 dirty="0"/>
              <a:t>Os </a:t>
            </a:r>
            <a:r>
              <a:rPr lang="pt-PT" b="1" dirty="0" err="1"/>
              <a:t>browers</a:t>
            </a:r>
            <a:r>
              <a:rPr lang="pt-PT" b="1" dirty="0"/>
              <a:t> funcionam em 2 modos:</a:t>
            </a:r>
          </a:p>
          <a:p>
            <a:pPr marL="0" lvl="0" indent="0">
              <a:buNone/>
            </a:pPr>
            <a:r>
              <a:rPr lang="pt-PT" dirty="0"/>
              <a:t>1º Standards-</a:t>
            </a:r>
            <a:r>
              <a:rPr lang="pt-PT" dirty="0" err="1"/>
              <a:t>compliant</a:t>
            </a:r>
            <a:r>
              <a:rPr lang="pt-PT" dirty="0"/>
              <a:t> </a:t>
            </a:r>
            <a:br>
              <a:rPr lang="pt-PT" dirty="0"/>
            </a:br>
            <a:r>
              <a:rPr lang="pt-PT" dirty="0"/>
              <a:t>(</a:t>
            </a:r>
            <a:r>
              <a:rPr lang="en-US" dirty="0"/>
              <a:t>World Wide Web Consortium (W3C).</a:t>
            </a:r>
            <a:r>
              <a:rPr lang="pt-PT" dirty="0"/>
              <a:t>)</a:t>
            </a:r>
          </a:p>
          <a:p>
            <a:pPr marL="0" lvl="0" indent="0">
              <a:buNone/>
            </a:pPr>
            <a:endParaRPr lang="pt-PT" dirty="0"/>
          </a:p>
          <a:p>
            <a:pPr marL="0" lvl="0" indent="0">
              <a:buNone/>
            </a:pPr>
            <a:r>
              <a:rPr lang="pt-PT" dirty="0"/>
              <a:t>2º </a:t>
            </a:r>
            <a:r>
              <a:rPr lang="pt-PT" dirty="0" err="1"/>
              <a:t>Quirks</a:t>
            </a:r>
            <a:endParaRPr lang="pt-PT" dirty="0"/>
          </a:p>
          <a:p>
            <a:pPr marL="0" lvl="0" indent="0">
              <a:buNone/>
            </a:pPr>
            <a:r>
              <a:rPr lang="pt-PT" dirty="0"/>
              <a:t>(técnica usada em alguns browsers para manter compatibilidades com versões anteriores </a:t>
            </a:r>
            <a:r>
              <a:rPr lang="pt-PT" dirty="0" err="1"/>
              <a:t>projectadas</a:t>
            </a:r>
            <a:r>
              <a:rPr lang="pt-PT" dirty="0"/>
              <a:t> para o IE5)</a:t>
            </a:r>
            <a:endParaRPr dirty="0"/>
          </a:p>
        </p:txBody>
      </p:sp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97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pt-PT" sz="2400" dirty="0">
                <a:solidFill>
                  <a:schemeClr val="bg1"/>
                </a:solidFill>
              </a:rPr>
              <a:t>Standards</a:t>
            </a:r>
            <a:br>
              <a:rPr lang="pt-PT" sz="2400" dirty="0">
                <a:solidFill>
                  <a:schemeClr val="bg1"/>
                </a:solidFill>
              </a:rPr>
            </a:br>
            <a:r>
              <a:rPr lang="pt-PT" sz="2400" b="1" cap="all" dirty="0">
                <a:solidFill>
                  <a:schemeClr val="bg1"/>
                </a:solidFill>
              </a:rPr>
              <a:t>!DOCTYPE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2"/>
          </p:nvPr>
        </p:nvSpPr>
        <p:spPr>
          <a:xfrm>
            <a:off x="4669127" y="1304447"/>
            <a:ext cx="4175195" cy="30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 dirty="0"/>
              <a:t>Em vez de:</a:t>
            </a:r>
            <a:endParaRPr b="1" dirty="0"/>
          </a:p>
          <a:p>
            <a:pPr marL="0" lvl="0" indent="0">
              <a:buNone/>
            </a:pPr>
            <a:r>
              <a:rPr lang="pt-PT" sz="900" dirty="0"/>
              <a:t>&lt;!DOCTYPE HTML PUBLIC "-//W3C//DTD HTML 4.01//EN" "http://www.w3.org/TR/html4/strict.dtd"&gt;</a:t>
            </a:r>
            <a:br>
              <a:rPr lang="pt-PT" sz="900" dirty="0"/>
            </a:br>
            <a:r>
              <a:rPr lang="pt-PT" sz="900" dirty="0"/>
              <a:t>&lt;!DOCTYPE HTML PUBLIC "-//W3C//DTD HTML 4.01 </a:t>
            </a:r>
            <a:r>
              <a:rPr lang="pt-PT" sz="900" dirty="0" err="1"/>
              <a:t>Transitional</a:t>
            </a:r>
            <a:r>
              <a:rPr lang="pt-PT" sz="900" dirty="0"/>
              <a:t>//EN" "http://www.w3.org/TR/html4/loose.dtd"&gt;</a:t>
            </a:r>
            <a:br>
              <a:rPr lang="pt-PT" sz="900" dirty="0"/>
            </a:br>
            <a:r>
              <a:rPr lang="pt-PT" sz="900" dirty="0"/>
              <a:t>&lt;!DOCTYPE </a:t>
            </a:r>
            <a:r>
              <a:rPr lang="pt-PT" sz="900" dirty="0" err="1"/>
              <a:t>html</a:t>
            </a:r>
            <a:r>
              <a:rPr lang="pt-PT" sz="900" dirty="0"/>
              <a:t> PUBLIC "-//W3C//DTD XHTML 1.0 </a:t>
            </a:r>
            <a:r>
              <a:rPr lang="pt-PT" sz="900" dirty="0" err="1"/>
              <a:t>Strict</a:t>
            </a:r>
            <a:r>
              <a:rPr lang="pt-PT" sz="900" dirty="0"/>
              <a:t>//EN" "http://www.w3.org/TR/xhtml1/DTD/xhtml1-strict.dtd"&gt;</a:t>
            </a:r>
            <a:br>
              <a:rPr lang="pt-PT" sz="900" dirty="0"/>
            </a:br>
            <a:r>
              <a:rPr lang="pt-PT" sz="900" dirty="0"/>
              <a:t>&lt;!DOCTYPE </a:t>
            </a:r>
            <a:r>
              <a:rPr lang="pt-PT" sz="900" dirty="0" err="1"/>
              <a:t>html</a:t>
            </a:r>
            <a:r>
              <a:rPr lang="pt-PT" sz="900" dirty="0"/>
              <a:t> PUBLIC "-//W3C//DTD XHTML 1.0 </a:t>
            </a:r>
            <a:r>
              <a:rPr lang="pt-PT" sz="900" dirty="0" err="1"/>
              <a:t>Transitional</a:t>
            </a:r>
            <a:r>
              <a:rPr lang="pt-PT" sz="900" dirty="0"/>
              <a:t>//EN" "http://www.w3.org/TR/xhtml1/DTD/xhtml1-transitional.dtd"&gt;</a:t>
            </a:r>
          </a:p>
          <a:p>
            <a:pPr marL="0" lvl="0" indent="0">
              <a:buNone/>
            </a:pPr>
            <a:endParaRPr lang="pt-PT" sz="900" dirty="0"/>
          </a:p>
          <a:p>
            <a:pPr marL="0" indent="0">
              <a:buNone/>
            </a:pPr>
            <a:r>
              <a:rPr lang="pt-PT" b="1" dirty="0"/>
              <a:t>Podemos declarar apenas:</a:t>
            </a:r>
          </a:p>
          <a:p>
            <a:pPr marL="0" indent="0">
              <a:buNone/>
            </a:pPr>
            <a:r>
              <a:rPr lang="pt-PT" altLang="pt-PT" sz="2000" dirty="0">
                <a:solidFill>
                  <a:schemeClr val="accent3">
                    <a:lumMod val="75000"/>
                  </a:schemeClr>
                </a:solidFill>
              </a:rPr>
              <a:t>&lt;!</a:t>
            </a:r>
            <a:r>
              <a:rPr lang="pt-PT" altLang="pt-PT" sz="2000" dirty="0" err="1">
                <a:solidFill>
                  <a:schemeClr val="accent3">
                    <a:lumMod val="75000"/>
                  </a:schemeClr>
                </a:solidFill>
              </a:rPr>
              <a:t>doctype</a:t>
            </a:r>
            <a:r>
              <a:rPr lang="pt-PT" altLang="pt-PT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PT" altLang="pt-PT" sz="2000" dirty="0" err="1">
                <a:solidFill>
                  <a:schemeClr val="accent3">
                    <a:lumMod val="75000"/>
                  </a:schemeClr>
                </a:solidFill>
              </a:rPr>
              <a:t>html</a:t>
            </a:r>
            <a:r>
              <a:rPr lang="pt-PT" altLang="pt-PT" sz="2000" dirty="0">
                <a:solidFill>
                  <a:schemeClr val="accent3">
                    <a:lumMod val="75000"/>
                  </a:schemeClr>
                </a:solidFill>
              </a:rPr>
              <a:t>&gt;</a:t>
            </a:r>
          </a:p>
          <a:p>
            <a:pPr marL="0" lvl="0" indent="0">
              <a:buNone/>
            </a:pPr>
            <a:endParaRPr sz="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E57B1-739C-4AB9-B198-73519BE25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3816A10-647F-45BF-87A7-E1EA79B47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1953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rgbClr val="FF9900"/>
                </a:solidFill>
              </a:rPr>
              <a:t>Estruturação de Pastas</a:t>
            </a:r>
            <a:endParaRPr b="1" dirty="0">
              <a:solidFill>
                <a:srgbClr val="FF9900"/>
              </a:solidFill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◍"/>
            </a:pPr>
            <a:r>
              <a:rPr lang="en" dirty="0"/>
              <a:t>Here you have a list of items</a:t>
            </a:r>
            <a:endParaRPr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◍"/>
            </a:pPr>
            <a:r>
              <a:rPr lang="en" dirty="0"/>
              <a:t>And some text</a:t>
            </a:r>
            <a:endParaRPr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◍"/>
            </a:pPr>
            <a:r>
              <a:rPr lang="en" dirty="0"/>
              <a:t>But remember not to overload your slides with content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Your audience will listen to you or read the content, but won’t do both. 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B3D1A9-5EA8-4633-83C2-8AC8F97C1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5" name="Shape 330">
            <a:extLst>
              <a:ext uri="{FF2B5EF4-FFF2-40B4-BE49-F238E27FC236}">
                <a16:creationId xmlns:a16="http://schemas.microsoft.com/office/drawing/2014/main" id="{C67862D8-5751-4DFC-8170-CB14AA9D9DA0}"/>
              </a:ext>
            </a:extLst>
          </p:cNvPr>
          <p:cNvSpPr txBox="1">
            <a:spLocks/>
          </p:cNvSpPr>
          <p:nvPr/>
        </p:nvSpPr>
        <p:spPr>
          <a:xfrm>
            <a:off x="1750799" y="938506"/>
            <a:ext cx="5642400" cy="354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◍"/>
              <a:defRPr sz="2000" b="0" i="0" u="none" strike="noStrike" cap="none">
                <a:solidFill>
                  <a:srgbClr val="72195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>
              <a:buFont typeface="Inconsolata"/>
              <a:buNone/>
            </a:pPr>
            <a:r>
              <a:rPr lang="en-US" sz="1200" dirty="0">
                <a:solidFill>
                  <a:schemeClr val="bg1"/>
                </a:solidFill>
              </a:rPr>
              <a:t>application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|__ views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|-- home.html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|__ assets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|__ images</a:t>
            </a:r>
          </a:p>
          <a:p>
            <a:pPr marL="914400" lvl="2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</a:t>
            </a:r>
            <a:r>
              <a:rPr lang="pt-PT" sz="1200" dirty="0">
                <a:solidFill>
                  <a:schemeClr val="bg1"/>
                </a:solidFill>
              </a:rPr>
              <a:t>__ logos</a:t>
            </a:r>
            <a:br>
              <a:rPr lang="pt-PT" sz="1200" dirty="0">
                <a:solidFill>
                  <a:schemeClr val="bg1"/>
                </a:solidFill>
              </a:rPr>
            </a:br>
            <a:r>
              <a:rPr lang="pt-PT" sz="1200" dirty="0">
                <a:solidFill>
                  <a:schemeClr val="bg1"/>
                </a:solidFill>
              </a:rPr>
              <a:t>    |--logo.png</a:t>
            </a:r>
            <a:endParaRPr lang="en-US" sz="12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|__ icons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|__ </a:t>
            </a:r>
            <a:r>
              <a:rPr lang="en-US" sz="1200" dirty="0" err="1">
                <a:solidFill>
                  <a:schemeClr val="bg1"/>
                </a:solidFill>
              </a:rPr>
              <a:t>css</a:t>
            </a:r>
            <a:endParaRPr lang="en-US" sz="12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</a:t>
            </a:r>
          </a:p>
          <a:p>
            <a:pPr marL="914400" lvl="2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|-- style.css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|__ </a:t>
            </a:r>
            <a:r>
              <a:rPr lang="en-US" sz="1200" dirty="0" err="1">
                <a:solidFill>
                  <a:schemeClr val="bg1"/>
                </a:solidFill>
              </a:rPr>
              <a:t>js</a:t>
            </a:r>
            <a:endParaRPr lang="en-US" sz="12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</a:t>
            </a:r>
          </a:p>
          <a:p>
            <a:pPr marL="914400" lvl="2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|-- script.css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|__ plugins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|__ files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|__ templates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|__ fonts</a:t>
            </a:r>
          </a:p>
          <a:p>
            <a:pPr marL="457200" lvl="1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pt-PT" sz="1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 algn="ctr">
              <a:buFont typeface="Inconsolata"/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1953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rgbClr val="FF9900"/>
                </a:solidFill>
              </a:rPr>
              <a:t>Setup do Documento</a:t>
            </a:r>
            <a:endParaRPr b="1" dirty="0">
              <a:solidFill>
                <a:srgbClr val="FF9900"/>
              </a:solidFill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◍"/>
            </a:pPr>
            <a:r>
              <a:rPr lang="en" dirty="0"/>
              <a:t>Here you have a list of items</a:t>
            </a:r>
            <a:endParaRPr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◍"/>
            </a:pPr>
            <a:r>
              <a:rPr lang="en" dirty="0"/>
              <a:t>And some text</a:t>
            </a:r>
            <a:endParaRPr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◍"/>
            </a:pPr>
            <a:r>
              <a:rPr lang="en" dirty="0"/>
              <a:t>But remember not to overload your slides with content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Your audience will listen to you or read the content, but won’t do both. 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B3D1A9-5EA8-4633-83C2-8AC8F97C1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5" name="Shape 330">
            <a:extLst>
              <a:ext uri="{FF2B5EF4-FFF2-40B4-BE49-F238E27FC236}">
                <a16:creationId xmlns:a16="http://schemas.microsoft.com/office/drawing/2014/main" id="{C67862D8-5751-4DFC-8170-CB14AA9D9DA0}"/>
              </a:ext>
            </a:extLst>
          </p:cNvPr>
          <p:cNvSpPr txBox="1">
            <a:spLocks/>
          </p:cNvSpPr>
          <p:nvPr/>
        </p:nvSpPr>
        <p:spPr>
          <a:xfrm>
            <a:off x="1014292" y="1172423"/>
            <a:ext cx="7053943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◍"/>
              <a:defRPr sz="2000" b="0" i="0" u="none" strike="noStrike" cap="none">
                <a:solidFill>
                  <a:srgbClr val="72195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 algn="ctr">
              <a:buFont typeface="Inconsolata"/>
              <a:buNone/>
            </a:pPr>
            <a:r>
              <a:rPr lang="en-US" sz="1800" dirty="0">
                <a:solidFill>
                  <a:schemeClr val="bg1"/>
                </a:solidFill>
              </a:rPr>
              <a:t>Um document HTML </a:t>
            </a:r>
            <a:r>
              <a:rPr lang="en-US" sz="1800" dirty="0" err="1">
                <a:solidFill>
                  <a:schemeClr val="bg1"/>
                </a:solidFill>
              </a:rPr>
              <a:t>tem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ter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sempre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Font typeface="Inconsolata"/>
              <a:buNone/>
            </a:pPr>
            <a:r>
              <a:rPr lang="en-US" sz="1800" dirty="0">
                <a:solidFill>
                  <a:schemeClr val="bg1"/>
                </a:solidFill>
              </a:rPr>
              <a:t>a </a:t>
            </a:r>
            <a:r>
              <a:rPr lang="en-US" sz="1800" dirty="0" err="1">
                <a:solidFill>
                  <a:schemeClr val="bg1"/>
                </a:solidFill>
              </a:rPr>
              <a:t>mesma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estrutura</a:t>
            </a:r>
            <a:r>
              <a:rPr lang="en-US" sz="1800" dirty="0">
                <a:solidFill>
                  <a:schemeClr val="bg1"/>
                </a:solidFill>
              </a:rPr>
              <a:t> a </a:t>
            </a:r>
            <a:r>
              <a:rPr lang="en-US" sz="1800" dirty="0" err="1">
                <a:solidFill>
                  <a:schemeClr val="bg1"/>
                </a:solidFill>
              </a:rPr>
              <a:t>adoptar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</a:p>
          <a:p>
            <a:pPr marL="0" indent="0" algn="ctr">
              <a:buFont typeface="Inconsolata"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Inconsolata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Declarar</a:t>
            </a:r>
            <a:r>
              <a:rPr lang="en-US" sz="1800" dirty="0">
                <a:solidFill>
                  <a:schemeClr val="bg1"/>
                </a:solidFill>
              </a:rPr>
              <a:t> doctype e </a:t>
            </a:r>
            <a:r>
              <a:rPr lang="en-US" sz="1800" dirty="0" err="1">
                <a:solidFill>
                  <a:schemeClr val="bg1"/>
                </a:solidFill>
              </a:rPr>
              <a:t>elementos</a:t>
            </a:r>
            <a:r>
              <a:rPr lang="en-US" sz="1800" dirty="0">
                <a:solidFill>
                  <a:schemeClr val="bg1"/>
                </a:solidFill>
              </a:rPr>
              <a:t> HTML</a:t>
            </a:r>
          </a:p>
          <a:p>
            <a:pPr marL="342900" indent="-342900">
              <a:buFont typeface="Inconsolata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Colocar</a:t>
            </a:r>
            <a:r>
              <a:rPr lang="en-US" sz="1800" dirty="0">
                <a:solidFill>
                  <a:schemeClr val="bg1"/>
                </a:solidFill>
              </a:rPr>
              <a:t> o head com as </a:t>
            </a:r>
            <a:r>
              <a:rPr lang="en-US" sz="1800" dirty="0" err="1">
                <a:solidFill>
                  <a:schemeClr val="bg1"/>
                </a:solidFill>
              </a:rPr>
              <a:t>propriedades</a:t>
            </a:r>
            <a:r>
              <a:rPr lang="en-US" sz="1800" dirty="0">
                <a:solidFill>
                  <a:schemeClr val="bg1"/>
                </a:solidFill>
              </a:rPr>
              <a:t> meta data </a:t>
            </a:r>
            <a:r>
              <a:rPr lang="en-US" sz="1800" dirty="0" err="1">
                <a:solidFill>
                  <a:schemeClr val="bg1"/>
                </a:solidFill>
              </a:rPr>
              <a:t>necessárias</a:t>
            </a: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Inconsolata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Adicionar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conteúdo</a:t>
            </a:r>
            <a:r>
              <a:rPr lang="en-US" sz="1800" dirty="0">
                <a:solidFill>
                  <a:schemeClr val="bg1"/>
                </a:solidFill>
              </a:rPr>
              <a:t> no body</a:t>
            </a:r>
          </a:p>
          <a:p>
            <a:pPr marL="342900" indent="-342900">
              <a:buFont typeface="Inconsolata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Se </a:t>
            </a:r>
            <a:r>
              <a:rPr lang="en-US" sz="1800" dirty="0" err="1">
                <a:solidFill>
                  <a:schemeClr val="bg1"/>
                </a:solidFill>
              </a:rPr>
              <a:t>usar</a:t>
            </a:r>
            <a:r>
              <a:rPr lang="en-US" sz="1800" dirty="0">
                <a:solidFill>
                  <a:schemeClr val="bg1"/>
                </a:solidFill>
              </a:rPr>
              <a:t> tag &lt;script&gt; </a:t>
            </a:r>
            <a:r>
              <a:rPr lang="en-US" sz="1800" dirty="0" err="1">
                <a:solidFill>
                  <a:schemeClr val="bg1"/>
                </a:solidFill>
              </a:rPr>
              <a:t>deverá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colocada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dentro</a:t>
            </a:r>
            <a:r>
              <a:rPr lang="en-US" sz="1800" dirty="0">
                <a:solidFill>
                  <a:schemeClr val="bg1"/>
                </a:solidFill>
              </a:rPr>
              <a:t> do body </a:t>
            </a:r>
            <a:r>
              <a:rPr lang="en-US" sz="1800" dirty="0" err="1">
                <a:solidFill>
                  <a:schemeClr val="bg1"/>
                </a:solidFill>
              </a:rPr>
              <a:t>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baixo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Font typeface="Inconsolata"/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1953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rgbClr val="FF9900"/>
                </a:solidFill>
              </a:rPr>
              <a:t>EXEMPLO</a:t>
            </a:r>
            <a:br>
              <a:rPr lang="pt-PT" b="1" dirty="0">
                <a:solidFill>
                  <a:srgbClr val="FF9900"/>
                </a:solidFill>
              </a:rPr>
            </a:br>
            <a:r>
              <a:rPr lang="pt-PT" b="1" dirty="0">
                <a:solidFill>
                  <a:srgbClr val="FF9900"/>
                </a:solidFill>
              </a:rPr>
              <a:t>Estruturação de Documento</a:t>
            </a:r>
            <a:endParaRPr b="1" dirty="0">
              <a:solidFill>
                <a:srgbClr val="FF9900"/>
              </a:solidFill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◍"/>
            </a:pPr>
            <a:r>
              <a:rPr lang="en" dirty="0"/>
              <a:t>Here you have a list of items</a:t>
            </a:r>
            <a:endParaRPr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◍"/>
            </a:pPr>
            <a:r>
              <a:rPr lang="en" dirty="0"/>
              <a:t>And some text</a:t>
            </a:r>
            <a:endParaRPr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◍"/>
            </a:pPr>
            <a:r>
              <a:rPr lang="en" dirty="0"/>
              <a:t>But remember not to overload your slides with content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Your audience will listen to you or read the content, but won’t do both. 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B3D1A9-5EA8-4633-83C2-8AC8F97C1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5" name="Shape 330">
            <a:extLst>
              <a:ext uri="{FF2B5EF4-FFF2-40B4-BE49-F238E27FC236}">
                <a16:creationId xmlns:a16="http://schemas.microsoft.com/office/drawing/2014/main" id="{C67862D8-5751-4DFC-8170-CB14AA9D9DA0}"/>
              </a:ext>
            </a:extLst>
          </p:cNvPr>
          <p:cNvSpPr txBox="1">
            <a:spLocks/>
          </p:cNvSpPr>
          <p:nvPr/>
        </p:nvSpPr>
        <p:spPr>
          <a:xfrm>
            <a:off x="806824" y="988005"/>
            <a:ext cx="7637929" cy="3507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◍"/>
              <a:defRPr sz="2000" b="0" i="0" u="none" strike="noStrike" cap="none">
                <a:solidFill>
                  <a:srgbClr val="72195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>
              <a:buNone/>
            </a:pPr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&lt;!doctype html&gt;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&lt;html </a:t>
            </a:r>
            <a:r>
              <a:rPr lang="en-US" sz="1050" dirty="0" err="1">
                <a:solidFill>
                  <a:schemeClr val="bg1"/>
                </a:solidFill>
              </a:rPr>
              <a:t>lang</a:t>
            </a:r>
            <a:r>
              <a:rPr lang="en-US" sz="1050" dirty="0">
                <a:solidFill>
                  <a:schemeClr val="bg1"/>
                </a:solidFill>
              </a:rPr>
              <a:t>="</a:t>
            </a:r>
            <a:r>
              <a:rPr lang="en-US" sz="1050" dirty="0" err="1">
                <a:solidFill>
                  <a:schemeClr val="bg1"/>
                </a:solidFill>
              </a:rPr>
              <a:t>en</a:t>
            </a:r>
            <a:r>
              <a:rPr lang="en-US" sz="1050" dirty="0">
                <a:solidFill>
                  <a:schemeClr val="bg1"/>
                </a:solidFill>
              </a:rPr>
              <a:t>"&gt;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&lt;head&gt;</a:t>
            </a:r>
          </a:p>
          <a:p>
            <a:pPr marL="457200" lvl="1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&lt;meta charset="utf-8" /&gt;</a:t>
            </a:r>
          </a:p>
          <a:p>
            <a:pPr marL="457200" lvl="1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&lt;title&gt;Page Title | Site Title&lt;/title&gt;</a:t>
            </a:r>
          </a:p>
          <a:p>
            <a:pPr marL="457200" lvl="1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&lt;link </a:t>
            </a:r>
            <a:r>
              <a:rPr lang="en-US" sz="1050" dirty="0" err="1">
                <a:solidFill>
                  <a:schemeClr val="bg1"/>
                </a:solidFill>
              </a:rPr>
              <a:t>rel</a:t>
            </a:r>
            <a:r>
              <a:rPr lang="en-US" sz="1050" dirty="0">
                <a:solidFill>
                  <a:schemeClr val="bg1"/>
                </a:solidFill>
              </a:rPr>
              <a:t>="stylesheet" </a:t>
            </a:r>
            <a:r>
              <a:rPr lang="en-US" sz="1050" dirty="0" err="1">
                <a:solidFill>
                  <a:schemeClr val="bg1"/>
                </a:solidFill>
              </a:rPr>
              <a:t>href</a:t>
            </a:r>
            <a:r>
              <a:rPr lang="en-US" sz="1050" dirty="0">
                <a:solidFill>
                  <a:schemeClr val="bg1"/>
                </a:solidFill>
              </a:rPr>
              <a:t>="</a:t>
            </a:r>
            <a:r>
              <a:rPr lang="en-US" sz="1050" dirty="0" err="1">
                <a:solidFill>
                  <a:schemeClr val="bg1"/>
                </a:solidFill>
              </a:rPr>
              <a:t>css</a:t>
            </a:r>
            <a:r>
              <a:rPr lang="en-US" sz="1050" dirty="0">
                <a:solidFill>
                  <a:schemeClr val="bg1"/>
                </a:solidFill>
              </a:rPr>
              <a:t>/style.css" /&gt;</a:t>
            </a:r>
          </a:p>
          <a:p>
            <a:pPr marL="457200" lvl="1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&lt;meta name="description" content="" /&gt;</a:t>
            </a:r>
          </a:p>
          <a:p>
            <a:pPr marL="457200" lvl="1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&lt;meta name="viewport" content="width=device-width, minimum-scale=1, initial-scale=1" /&gt;</a:t>
            </a:r>
          </a:p>
          <a:p>
            <a:pPr marL="457200" lvl="1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&lt;!-- additional meta data here --&gt;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&lt;/head&gt;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&lt;body&gt;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&lt;!--[if </a:t>
            </a:r>
            <a:r>
              <a:rPr lang="en-US" sz="1050" dirty="0" err="1">
                <a:solidFill>
                  <a:schemeClr val="bg1"/>
                </a:solidFill>
              </a:rPr>
              <a:t>lt</a:t>
            </a:r>
            <a:r>
              <a:rPr lang="en-US" sz="1050" dirty="0">
                <a:solidFill>
                  <a:schemeClr val="bg1"/>
                </a:solidFill>
              </a:rPr>
              <a:t> IE 9]&gt; &lt;</a:t>
            </a:r>
            <a:r>
              <a:rPr lang="en-US" sz="1050" dirty="0" err="1">
                <a:solidFill>
                  <a:schemeClr val="bg1"/>
                </a:solidFill>
              </a:rPr>
              <a:t>scriptsrc</a:t>
            </a:r>
            <a:r>
              <a:rPr lang="en-US" sz="1050" dirty="0">
                <a:solidFill>
                  <a:schemeClr val="bg1"/>
                </a:solidFill>
              </a:rPr>
              <a:t>="http://html5shiv.googlecode.com/</a:t>
            </a:r>
            <a:r>
              <a:rPr lang="en-US" sz="1050" dirty="0" err="1">
                <a:solidFill>
                  <a:schemeClr val="bg1"/>
                </a:solidFill>
              </a:rPr>
              <a:t>svn</a:t>
            </a:r>
            <a:r>
              <a:rPr lang="en-US" sz="1050" dirty="0">
                <a:solidFill>
                  <a:schemeClr val="bg1"/>
                </a:solidFill>
              </a:rPr>
              <a:t>/trunk/html5.js"&gt;&lt;/script&gt; &lt;![endif]--&gt;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&lt;header&gt; ... &lt;/header&gt;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&lt;main&gt; ... &lt;/main&gt;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&lt;footer&gt; ... &lt;/footer&gt;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&lt;script </a:t>
            </a:r>
            <a:r>
              <a:rPr lang="en-US" sz="1050" dirty="0" err="1">
                <a:solidFill>
                  <a:schemeClr val="bg1"/>
                </a:solidFill>
              </a:rPr>
              <a:t>src</a:t>
            </a:r>
            <a:r>
              <a:rPr lang="en-US" sz="1050" dirty="0">
                <a:solidFill>
                  <a:schemeClr val="bg1"/>
                </a:solidFill>
              </a:rPr>
              <a:t>="</a:t>
            </a:r>
            <a:r>
              <a:rPr lang="en-US" sz="1050" dirty="0" err="1">
                <a:solidFill>
                  <a:schemeClr val="bg1"/>
                </a:solidFill>
              </a:rPr>
              <a:t>js</a:t>
            </a:r>
            <a:r>
              <a:rPr lang="en-US" sz="1050" dirty="0">
                <a:solidFill>
                  <a:schemeClr val="bg1"/>
                </a:solidFill>
              </a:rPr>
              <a:t>/script.js"&gt;&lt;/script&gt;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&lt;/body&gt;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&lt;/html&gt;</a:t>
            </a:r>
          </a:p>
          <a:p>
            <a:pPr marL="0" indent="0" algn="ctr">
              <a:buFont typeface="Inconsolata"/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03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ctrTitle"/>
          </p:nvPr>
        </p:nvSpPr>
        <p:spPr>
          <a:xfrm>
            <a:off x="1737600" y="170353"/>
            <a:ext cx="5668800" cy="11004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PT" sz="3200" dirty="0" err="1">
                <a:solidFill>
                  <a:srgbClr val="8A1C83"/>
                </a:solidFill>
              </a:rPr>
              <a:t>Optimização</a:t>
            </a:r>
            <a:r>
              <a:rPr lang="pt-PT" sz="3200" dirty="0">
                <a:solidFill>
                  <a:srgbClr val="8A1C83"/>
                </a:solidFill>
              </a:rPr>
              <a:t> de</a:t>
            </a:r>
            <a:br>
              <a:rPr lang="pt-PT" sz="3200" dirty="0">
                <a:solidFill>
                  <a:srgbClr val="8A1C83"/>
                </a:solidFill>
              </a:rPr>
            </a:br>
            <a:r>
              <a:rPr lang="pt-PT" sz="3200" dirty="0">
                <a:solidFill>
                  <a:srgbClr val="8A1C83"/>
                </a:solidFill>
              </a:rPr>
              <a:t>pedidos </a:t>
            </a:r>
            <a:r>
              <a:rPr lang="pt-PT" sz="3200" dirty="0" err="1">
                <a:solidFill>
                  <a:srgbClr val="8A1C83"/>
                </a:solidFill>
              </a:rPr>
              <a:t>http</a:t>
            </a:r>
            <a:r>
              <a:rPr lang="pt-PT" sz="3200" dirty="0">
                <a:solidFill>
                  <a:srgbClr val="8A1C83"/>
                </a:solidFill>
              </a:rPr>
              <a:t> e lentidão</a:t>
            </a:r>
            <a:endParaRPr dirty="0">
              <a:solidFill>
                <a:srgbClr val="8A1C83"/>
              </a:solidFill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subTitle" idx="1"/>
          </p:nvPr>
        </p:nvSpPr>
        <p:spPr>
          <a:xfrm>
            <a:off x="2050702" y="1587146"/>
            <a:ext cx="5355698" cy="1686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Blip>
                <a:blip r:embed="rId3"/>
              </a:buBlip>
            </a:pPr>
            <a:r>
              <a:rPr lang="pt-PT" sz="2000" dirty="0" err="1"/>
              <a:t>Minify</a:t>
            </a:r>
            <a:r>
              <a:rPr lang="pt-PT" sz="2000" dirty="0"/>
              <a:t> CSS &amp; JS</a:t>
            </a:r>
          </a:p>
          <a:p>
            <a:pPr marL="285750" indent="-285750" algn="l">
              <a:buBlip>
                <a:blip r:embed="rId3"/>
              </a:buBlip>
            </a:pPr>
            <a:r>
              <a:rPr lang="pt-PT" sz="2000" dirty="0"/>
              <a:t>Reduzir numero de ficheiros JS &amp; CSS</a:t>
            </a:r>
          </a:p>
          <a:p>
            <a:pPr marL="285750" indent="-285750" algn="l">
              <a:buBlip>
                <a:blip r:embed="rId3"/>
              </a:buBlip>
            </a:pPr>
            <a:r>
              <a:rPr lang="pt-PT" sz="2000" dirty="0"/>
              <a:t>Otimizar imagens e criar </a:t>
            </a:r>
            <a:r>
              <a:rPr lang="pt-PT" sz="2000" dirty="0" err="1"/>
              <a:t>sprite</a:t>
            </a:r>
            <a:r>
              <a:rPr lang="pt-PT" sz="2000" dirty="0"/>
              <a:t> </a:t>
            </a:r>
            <a:r>
              <a:rPr lang="pt-PT" sz="2000" dirty="0" err="1"/>
              <a:t>sheets</a:t>
            </a:r>
            <a:endParaRPr lang="pt-PT" sz="2000" dirty="0"/>
          </a:p>
          <a:p>
            <a:pPr marL="285750" indent="-285750" algn="l">
              <a:buBlip>
                <a:blip r:embed="rId3"/>
              </a:buBlip>
            </a:pPr>
            <a:r>
              <a:rPr lang="pt-PT" sz="2000" dirty="0"/>
              <a:t>Manter ficheiros CSS e JS externos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267A51-164A-4746-8043-707B2FCCF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1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chemeClr val="bg1"/>
                </a:solidFill>
              </a:rPr>
              <a:t>Separação de conteúdo</a:t>
            </a:r>
            <a:br>
              <a:rPr lang="pt-PT" sz="2000" b="1" dirty="0">
                <a:solidFill>
                  <a:schemeClr val="bg1"/>
                </a:solidFill>
              </a:rPr>
            </a:br>
            <a:r>
              <a:rPr lang="pt-PT" sz="2000" b="1" dirty="0">
                <a:solidFill>
                  <a:schemeClr val="bg1"/>
                </a:solidFill>
              </a:rPr>
              <a:t>para apresentação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body" idx="2"/>
          </p:nvPr>
        </p:nvSpPr>
        <p:spPr>
          <a:xfrm>
            <a:off x="4908155" y="2644160"/>
            <a:ext cx="3067872" cy="1297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 dirty="0"/>
              <a:t>Incorreto:</a:t>
            </a:r>
            <a:endParaRPr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dirty="0"/>
              <a:t>Usar os títulos para personalizar </a:t>
            </a:r>
            <a:r>
              <a:rPr lang="pt-PT" dirty="0" err="1"/>
              <a:t>font-sizes</a:t>
            </a:r>
            <a:r>
              <a:rPr lang="pt-PT" dirty="0"/>
              <a:t> para visualização estética</a:t>
            </a:r>
            <a:endParaRPr dirty="0"/>
          </a:p>
        </p:txBody>
      </p:sp>
      <p:sp>
        <p:nvSpPr>
          <p:cNvPr id="324" name="Shape 324"/>
          <p:cNvSpPr txBox="1">
            <a:spLocks noGrp="1"/>
          </p:cNvSpPr>
          <p:nvPr>
            <p:ph type="body" idx="3"/>
          </p:nvPr>
        </p:nvSpPr>
        <p:spPr>
          <a:xfrm>
            <a:off x="1095261" y="2644161"/>
            <a:ext cx="3155954" cy="1374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 dirty="0"/>
              <a:t>Correto:</a:t>
            </a:r>
            <a:endParaRPr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dirty="0"/>
              <a:t>Usar os títulos pela ordem hierárquica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dirty="0"/>
              <a:t>H1</a:t>
            </a:r>
            <a:r>
              <a:rPr lang="pt-PT" dirty="0">
                <a:sym typeface="Wingdings" panose="05000000000000000000" pitchFamily="2" charset="2"/>
              </a:rPr>
              <a:t> H6</a:t>
            </a: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B9A8A95-264B-4F8C-BD3C-985F7C6DA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  <p:sp>
        <p:nvSpPr>
          <p:cNvPr id="9" name="Shape 279">
            <a:extLst>
              <a:ext uri="{FF2B5EF4-FFF2-40B4-BE49-F238E27FC236}">
                <a16:creationId xmlns:a16="http://schemas.microsoft.com/office/drawing/2014/main" id="{75A36285-09FB-448C-8799-095EA51B8B2C}"/>
              </a:ext>
            </a:extLst>
          </p:cNvPr>
          <p:cNvSpPr txBox="1">
            <a:spLocks/>
          </p:cNvSpPr>
          <p:nvPr/>
        </p:nvSpPr>
        <p:spPr>
          <a:xfrm>
            <a:off x="1167973" y="1332592"/>
            <a:ext cx="3083242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◍"/>
              <a:defRPr sz="1400" b="0" i="0" u="none" strike="noStrike" cap="none">
                <a:solidFill>
                  <a:srgbClr val="72195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342900" indent="-342900">
              <a:buFontTx/>
              <a:buChar char="-"/>
            </a:pPr>
            <a:r>
              <a:rPr lang="pt-PT" sz="1600" dirty="0"/>
              <a:t>Links - </a:t>
            </a:r>
            <a:r>
              <a:rPr lang="pt-PT" sz="1600" dirty="0" err="1"/>
              <a:t>title</a:t>
            </a:r>
            <a:endParaRPr lang="pt-PT" sz="1600" dirty="0"/>
          </a:p>
          <a:p>
            <a:pPr marL="342900" indent="-342900">
              <a:buFontTx/>
              <a:buChar char="-"/>
            </a:pPr>
            <a:r>
              <a:rPr lang="pt-PT" sz="1600" dirty="0"/>
              <a:t>Imagens – </a:t>
            </a:r>
            <a:r>
              <a:rPr lang="pt-PT" sz="1600" dirty="0" err="1"/>
              <a:t>alt</a:t>
            </a:r>
            <a:r>
              <a:rPr lang="pt-PT" sz="1600" dirty="0"/>
              <a:t>, </a:t>
            </a:r>
            <a:r>
              <a:rPr lang="pt-PT" sz="1600" dirty="0" err="1"/>
              <a:t>title</a:t>
            </a:r>
            <a:endParaRPr lang="pt-PT" sz="1600" dirty="0"/>
          </a:p>
          <a:p>
            <a:pPr marL="342900" indent="-342900">
              <a:buFontTx/>
              <a:buChar char="-"/>
            </a:pPr>
            <a:r>
              <a:rPr lang="pt-PT" sz="1600" dirty="0"/>
              <a:t>Títulos – h1 </a:t>
            </a:r>
            <a:r>
              <a:rPr lang="pt-PT" sz="1600" dirty="0">
                <a:sym typeface="Wingdings" panose="05000000000000000000" pitchFamily="2" charset="2"/>
              </a:rPr>
              <a:t></a:t>
            </a:r>
            <a:r>
              <a:rPr lang="pt-PT" sz="1600" dirty="0"/>
              <a:t> h6</a:t>
            </a:r>
          </a:p>
        </p:txBody>
      </p:sp>
      <p:sp>
        <p:nvSpPr>
          <p:cNvPr id="10" name="Shape 279">
            <a:extLst>
              <a:ext uri="{FF2B5EF4-FFF2-40B4-BE49-F238E27FC236}">
                <a16:creationId xmlns:a16="http://schemas.microsoft.com/office/drawing/2014/main" id="{45092A7C-C6A1-4C3E-AAE6-5CABFA75EAEE}"/>
              </a:ext>
            </a:extLst>
          </p:cNvPr>
          <p:cNvSpPr txBox="1">
            <a:spLocks/>
          </p:cNvSpPr>
          <p:nvPr/>
        </p:nvSpPr>
        <p:spPr>
          <a:xfrm>
            <a:off x="4800578" y="1423950"/>
            <a:ext cx="3083242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◍"/>
              <a:defRPr sz="1400" b="0" i="0" u="none" strike="noStrike" cap="none">
                <a:solidFill>
                  <a:srgbClr val="72195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342900" indent="-342900">
              <a:buFontTx/>
              <a:buChar char="-"/>
            </a:pPr>
            <a:r>
              <a:rPr lang="pt-PT" sz="1600" dirty="0"/>
              <a:t>Formatação &lt;p&gt; &lt;P&gt;</a:t>
            </a:r>
          </a:p>
          <a:p>
            <a:pPr marL="342900" indent="-342900">
              <a:buFontTx/>
              <a:buChar char="-"/>
            </a:pPr>
            <a:r>
              <a:rPr lang="pt-PT" sz="1600" dirty="0" err="1"/>
              <a:t>Identação</a:t>
            </a:r>
            <a:endParaRPr lang="pt-PT" sz="1600" dirty="0"/>
          </a:p>
          <a:p>
            <a:pPr marL="342900" indent="-342900">
              <a:buFontTx/>
              <a:buChar char="-"/>
            </a:pPr>
            <a:r>
              <a:rPr lang="pt-PT" sz="1600" dirty="0" err="1"/>
              <a:t>Div’s</a:t>
            </a:r>
            <a:r>
              <a:rPr lang="pt-PT" sz="1600" dirty="0"/>
              <a:t> em exceção  </a:t>
            </a:r>
          </a:p>
        </p:txBody>
      </p:sp>
      <p:sp>
        <p:nvSpPr>
          <p:cNvPr id="12" name="Shape 324">
            <a:extLst>
              <a:ext uri="{FF2B5EF4-FFF2-40B4-BE49-F238E27FC236}">
                <a16:creationId xmlns:a16="http://schemas.microsoft.com/office/drawing/2014/main" id="{2DAB9D62-B044-47C9-B90C-95B7E13F34F3}"/>
              </a:ext>
            </a:extLst>
          </p:cNvPr>
          <p:cNvSpPr txBox="1">
            <a:spLocks/>
          </p:cNvSpPr>
          <p:nvPr/>
        </p:nvSpPr>
        <p:spPr>
          <a:xfrm>
            <a:off x="1146864" y="3941909"/>
            <a:ext cx="6393116" cy="74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◍"/>
              <a:defRPr sz="1400" b="0" i="0" u="none" strike="noStrike" cap="none">
                <a:solidFill>
                  <a:srgbClr val="72195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 algn="ctr">
              <a:buFont typeface="Inconsolata"/>
              <a:buNone/>
            </a:pPr>
            <a:r>
              <a:rPr lang="pt-PT" dirty="0"/>
              <a:t>W3C tem uma ferramenta pública para validação de código:</a:t>
            </a:r>
          </a:p>
          <a:p>
            <a:pPr marL="0" indent="0" algn="ctr">
              <a:buNone/>
            </a:pPr>
            <a:r>
              <a:rPr lang="pt-PT" dirty="0">
                <a:hlinkClick r:id="rId4"/>
              </a:rPr>
              <a:t>http://validator.w3.org/</a:t>
            </a:r>
            <a:endParaRPr lang="pt-PT" dirty="0"/>
          </a:p>
        </p:txBody>
      </p:sp>
      <p:grpSp>
        <p:nvGrpSpPr>
          <p:cNvPr id="13" name="Shape 547">
            <a:extLst>
              <a:ext uri="{FF2B5EF4-FFF2-40B4-BE49-F238E27FC236}">
                <a16:creationId xmlns:a16="http://schemas.microsoft.com/office/drawing/2014/main" id="{F63D4506-94DD-4A12-A690-E1FAF468B0B9}"/>
              </a:ext>
            </a:extLst>
          </p:cNvPr>
          <p:cNvGrpSpPr/>
          <p:nvPr/>
        </p:nvGrpSpPr>
        <p:grpSpPr>
          <a:xfrm>
            <a:off x="1489545" y="4087906"/>
            <a:ext cx="228950" cy="228919"/>
            <a:chOff x="2594325" y="1627175"/>
            <a:chExt cx="440850" cy="440850"/>
          </a:xfrm>
        </p:grpSpPr>
        <p:sp>
          <p:nvSpPr>
            <p:cNvPr id="14" name="Shape 548">
              <a:extLst>
                <a:ext uri="{FF2B5EF4-FFF2-40B4-BE49-F238E27FC236}">
                  <a16:creationId xmlns:a16="http://schemas.microsoft.com/office/drawing/2014/main" id="{88C6906F-5B19-4E6A-B74E-231ED9756BE0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CD2E95"/>
                </a:solidFill>
              </a:endParaRPr>
            </a:p>
          </p:txBody>
        </p:sp>
        <p:sp>
          <p:nvSpPr>
            <p:cNvPr id="15" name="Shape 549">
              <a:extLst>
                <a:ext uri="{FF2B5EF4-FFF2-40B4-BE49-F238E27FC236}">
                  <a16:creationId xmlns:a16="http://schemas.microsoft.com/office/drawing/2014/main" id="{39FA7E7E-982E-4FB6-83A8-0F308262993A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CD2E95"/>
                </a:solidFill>
              </a:endParaRPr>
            </a:p>
          </p:txBody>
        </p:sp>
        <p:sp>
          <p:nvSpPr>
            <p:cNvPr id="16" name="Shape 550">
              <a:extLst>
                <a:ext uri="{FF2B5EF4-FFF2-40B4-BE49-F238E27FC236}">
                  <a16:creationId xmlns:a16="http://schemas.microsoft.com/office/drawing/2014/main" id="{135A23DE-2362-4DFB-9398-6ACBF64AC2FE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CD2E95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chemeClr val="bg1"/>
                </a:solidFill>
              </a:rPr>
              <a:t>Semântica e acessibilidade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091133" y="1663271"/>
            <a:ext cx="3252289" cy="2604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&lt;</a:t>
            </a:r>
            <a:r>
              <a:rPr lang="pt-PT" b="1" dirty="0"/>
              <a:t>a&gt; </a:t>
            </a:r>
            <a:r>
              <a:rPr lang="pt-PT" b="1" dirty="0" err="1"/>
              <a:t>vs</a:t>
            </a:r>
            <a:r>
              <a:rPr lang="pt-PT" b="1" dirty="0"/>
              <a:t> &lt;</a:t>
            </a:r>
            <a:r>
              <a:rPr lang="pt-PT" b="1" dirty="0" err="1"/>
              <a:t>button</a:t>
            </a:r>
            <a:r>
              <a:rPr lang="pt-PT" b="1" dirty="0"/>
              <a:t>&gt;</a:t>
            </a:r>
            <a:endParaRPr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200" dirty="0"/>
              <a:t>&lt;a&gt; usados para hiperligações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200" dirty="0"/>
              <a:t>Botões para eventos </a:t>
            </a:r>
            <a:r>
              <a:rPr lang="pt-PT" sz="1200" dirty="0" err="1"/>
              <a:t>onClick</a:t>
            </a:r>
            <a:r>
              <a:rPr lang="pt-PT" sz="1200" dirty="0"/>
              <a:t>()</a:t>
            </a:r>
            <a:endParaRPr sz="1200" dirty="0"/>
          </a:p>
        </p:txBody>
      </p:sp>
      <p:sp>
        <p:nvSpPr>
          <p:cNvPr id="398" name="Shape 398"/>
          <p:cNvSpPr txBox="1">
            <a:spLocks noGrp="1"/>
          </p:cNvSpPr>
          <p:nvPr>
            <p:ph type="body" idx="2"/>
          </p:nvPr>
        </p:nvSpPr>
        <p:spPr>
          <a:xfrm>
            <a:off x="4800578" y="1662919"/>
            <a:ext cx="3747999" cy="2604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 dirty="0"/>
              <a:t>Aria nos elementos </a:t>
            </a:r>
            <a:r>
              <a:rPr lang="pt-PT" b="1" dirty="0" err="1"/>
              <a:t>html</a:t>
            </a:r>
            <a:endParaRPr b="1" dirty="0"/>
          </a:p>
          <a:p>
            <a:pPr marL="0" lvl="0" indent="0">
              <a:buNone/>
            </a:pPr>
            <a:r>
              <a:rPr lang="pt-PT" sz="1200" dirty="0"/>
              <a:t>Torna a acessibilidade melhor principalmente a pessoas dificuldades visuais</a:t>
            </a:r>
            <a:br>
              <a:rPr lang="pt-PT" sz="1200" dirty="0"/>
            </a:br>
            <a:br>
              <a:rPr lang="pt-PT" sz="1200" dirty="0"/>
            </a:br>
            <a:r>
              <a:rPr lang="pt-PT" sz="1200" dirty="0"/>
              <a:t>Exemplo: </a:t>
            </a:r>
          </a:p>
          <a:p>
            <a:pPr marL="0" lvl="0" indent="0">
              <a:buNone/>
            </a:pPr>
            <a:r>
              <a:rPr lang="pt-PT" sz="1200" dirty="0"/>
              <a:t>&lt;</a:t>
            </a:r>
            <a:r>
              <a:rPr lang="pt-PT" sz="1200" dirty="0" err="1"/>
              <a:t>main</a:t>
            </a:r>
            <a:r>
              <a:rPr lang="pt-PT" sz="1200" dirty="0"/>
              <a:t> role="</a:t>
            </a:r>
            <a:r>
              <a:rPr lang="pt-PT" sz="1200" dirty="0" err="1"/>
              <a:t>main</a:t>
            </a:r>
            <a:r>
              <a:rPr lang="pt-PT" sz="1200" dirty="0"/>
              <a:t>"&gt;&lt;/</a:t>
            </a:r>
            <a:r>
              <a:rPr lang="pt-PT" sz="1200" dirty="0" err="1"/>
              <a:t>main</a:t>
            </a:r>
            <a:r>
              <a:rPr lang="pt-PT" sz="1200" dirty="0"/>
              <a:t>&gt;</a:t>
            </a:r>
          </a:p>
          <a:p>
            <a:pPr marL="0" lvl="0" indent="0">
              <a:buNone/>
            </a:pPr>
            <a:endParaRPr lang="pt-PT" sz="1200" dirty="0"/>
          </a:p>
          <a:p>
            <a:pPr marL="0" lvl="0" indent="0">
              <a:buNone/>
            </a:pPr>
            <a:endParaRPr lang="pt-PT" sz="1200" dirty="0"/>
          </a:p>
          <a:p>
            <a:pPr marL="0" lvl="0" indent="0">
              <a:buNone/>
            </a:pPr>
            <a:r>
              <a:rPr lang="en-US" sz="1200" dirty="0"/>
              <a:t>Ver </a:t>
            </a:r>
            <a:r>
              <a:rPr lang="en-US" sz="1200" dirty="0" err="1"/>
              <a:t>mais</a:t>
            </a:r>
            <a:r>
              <a:rPr lang="en-US" sz="1200" dirty="0"/>
              <a:t>: </a:t>
            </a:r>
            <a:br>
              <a:rPr lang="en-US" sz="1200" dirty="0"/>
            </a:br>
            <a:r>
              <a:rPr lang="en-US" sz="1200" dirty="0"/>
              <a:t>https://www.w3.org/TR/using-aria/#html5na</a:t>
            </a:r>
            <a:endParaRPr sz="12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DC0D9E3-5D86-43C8-903D-FA11C02E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ctrTitle"/>
          </p:nvPr>
        </p:nvSpPr>
        <p:spPr>
          <a:xfrm>
            <a:off x="1737599" y="17974"/>
            <a:ext cx="5668800" cy="11004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1º </a:t>
            </a:r>
            <a:br>
              <a:rPr lang="pt-PT" dirty="0"/>
            </a:br>
            <a:r>
              <a:rPr lang="pt-PT" dirty="0"/>
              <a:t>CSS3 - Melhores Práticas</a:t>
            </a: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ubTitle" idx="1"/>
          </p:nvPr>
        </p:nvSpPr>
        <p:spPr>
          <a:xfrm>
            <a:off x="2050701" y="924456"/>
            <a:ext cx="5355698" cy="2228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/>
              <a:t>Nomenclatura curta/reutilizável</a:t>
            </a:r>
          </a:p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/>
              <a:t>Unidades de medida</a:t>
            </a:r>
          </a:p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/>
              <a:t>Modelo das Caixas</a:t>
            </a:r>
          </a:p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/>
              <a:t>Compatibilidade de browsers</a:t>
            </a:r>
          </a:p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/>
              <a:t>Web </a:t>
            </a:r>
            <a:r>
              <a:rPr lang="pt-PT" sz="2000" dirty="0" err="1"/>
              <a:t>fonts</a:t>
            </a:r>
            <a:endParaRPr lang="pt-PT" sz="2000" dirty="0"/>
          </a:p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/>
              <a:t>Media </a:t>
            </a:r>
            <a:r>
              <a:rPr lang="pt-PT" sz="2000" dirty="0" err="1"/>
              <a:t>querys</a:t>
            </a:r>
            <a:endParaRPr lang="pt-PT" sz="2000" dirty="0"/>
          </a:p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 err="1"/>
              <a:t>Pseudo-classes</a:t>
            </a:r>
            <a:r>
              <a:rPr lang="pt-PT" sz="2000" dirty="0"/>
              <a:t> e </a:t>
            </a:r>
            <a:r>
              <a:rPr lang="pt-PT" sz="2000" dirty="0" err="1"/>
              <a:t>Selectores</a:t>
            </a:r>
            <a:endParaRPr lang="pt-PT" sz="2000" dirty="0"/>
          </a:p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 err="1"/>
              <a:t>SVG’s</a:t>
            </a:r>
            <a:endParaRPr lang="pt-PT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267A51-164A-4746-8043-707B2FCCF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6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1953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De que vamos falar na verdade?  </a:t>
            </a:r>
            <a:endParaRPr dirty="0"/>
          </a:p>
        </p:txBody>
      </p:sp>
      <p:sp>
        <p:nvSpPr>
          <p:cNvPr id="264" name="Shape 264"/>
          <p:cNvSpPr txBox="1">
            <a:spLocks noGrp="1"/>
          </p:cNvSpPr>
          <p:nvPr>
            <p:ph type="body" idx="2"/>
          </p:nvPr>
        </p:nvSpPr>
        <p:spPr>
          <a:xfrm>
            <a:off x="4756417" y="1597100"/>
            <a:ext cx="3549873" cy="2821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b="1" dirty="0">
                <a:solidFill>
                  <a:srgbClr val="C20E9B"/>
                </a:solidFill>
              </a:rPr>
              <a:t>2. Melhores Práticas de CSS:</a:t>
            </a:r>
            <a:endParaRPr dirty="0">
              <a:solidFill>
                <a:srgbClr val="C20E9B"/>
              </a:solidFill>
            </a:endParaRPr>
          </a:p>
          <a:p>
            <a:pPr marL="171450" indent="-171450">
              <a:buClr>
                <a:schemeClr val="dk1"/>
              </a:buClr>
              <a:buSzPts val="1100"/>
              <a:buBlip>
                <a:blip r:embed="rId3"/>
              </a:buBlip>
            </a:pPr>
            <a:r>
              <a:rPr lang="pt-PT" dirty="0">
                <a:solidFill>
                  <a:srgbClr val="FFFFFF"/>
                </a:solidFill>
              </a:rPr>
              <a:t>Rápida introdução de CSS</a:t>
            </a:r>
          </a:p>
          <a:p>
            <a:pPr marL="171450" indent="-171450">
              <a:buClr>
                <a:schemeClr val="dk1"/>
              </a:buClr>
              <a:buSzPts val="1100"/>
              <a:buBlip>
                <a:blip r:embed="rId3"/>
              </a:buBlip>
            </a:pPr>
            <a:r>
              <a:rPr lang="pt-PT" dirty="0" err="1">
                <a:solidFill>
                  <a:srgbClr val="FFFFFF"/>
                </a:solidFill>
              </a:rPr>
              <a:t>Keys</a:t>
            </a:r>
            <a:r>
              <a:rPr lang="pt-PT" dirty="0">
                <a:solidFill>
                  <a:srgbClr val="FFFFFF"/>
                </a:solidFill>
              </a:rPr>
              <a:t> e terminologias CSS</a:t>
            </a:r>
          </a:p>
          <a:p>
            <a:pPr marL="171450" indent="-171450">
              <a:buClr>
                <a:schemeClr val="dk1"/>
              </a:buClr>
              <a:buSzPts val="1100"/>
              <a:buBlip>
                <a:blip r:embed="rId3"/>
              </a:buBlip>
            </a:pPr>
            <a:r>
              <a:rPr lang="pt-PT" dirty="0">
                <a:solidFill>
                  <a:srgbClr val="FFFFFF"/>
                </a:solidFill>
              </a:rPr>
              <a:t>Quais as melhores práticas no CSS</a:t>
            </a:r>
          </a:p>
          <a:p>
            <a:pPr marL="171450" indent="-171450">
              <a:buClr>
                <a:schemeClr val="dk1"/>
              </a:buClr>
              <a:buSzPts val="1100"/>
              <a:buBlip>
                <a:blip r:embed="rId3"/>
              </a:buBlip>
            </a:pPr>
            <a:r>
              <a:rPr lang="pt-PT" dirty="0" err="1">
                <a:solidFill>
                  <a:srgbClr val="FFFFFF"/>
                </a:solidFill>
              </a:rPr>
              <a:t>Minify</a:t>
            </a:r>
            <a:r>
              <a:rPr lang="pt-PT" dirty="0">
                <a:solidFill>
                  <a:srgbClr val="FFFFFF"/>
                </a:solidFill>
              </a:rPr>
              <a:t> &amp; CSS3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1248675" y="4210725"/>
            <a:ext cx="66465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B4A7D6"/>
              </a:solidFill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000" dirty="0">
              <a:solidFill>
                <a:srgbClr val="B4A7D6"/>
              </a:solidFill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837560" y="1597099"/>
            <a:ext cx="3550024" cy="2821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b="1" dirty="0">
                <a:solidFill>
                  <a:srgbClr val="6D9EEB"/>
                </a:solidFill>
              </a:rPr>
              <a:t>Melhores Práticas de HTML(5):</a:t>
            </a:r>
          </a:p>
          <a:p>
            <a:pPr marL="228600" lvl="0" indent="-228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Blip>
                <a:blip r:embed="rId3"/>
              </a:buBlip>
            </a:pPr>
            <a:r>
              <a:rPr lang="en" dirty="0">
                <a:solidFill>
                  <a:schemeClr val="bg1"/>
                </a:solidFill>
              </a:rPr>
              <a:t>R</a:t>
            </a:r>
            <a:r>
              <a:rPr lang="pt-PT" dirty="0">
                <a:solidFill>
                  <a:schemeClr val="bg1"/>
                </a:solidFill>
              </a:rPr>
              <a:t>ápida introdução sobre elementos comuns de HTML</a:t>
            </a:r>
          </a:p>
          <a:p>
            <a:pPr marL="228600" lvl="0" indent="-228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Blip>
                <a:blip r:embed="rId3"/>
              </a:buBlip>
            </a:pPr>
            <a:r>
              <a:rPr lang="pt-PT" dirty="0">
                <a:solidFill>
                  <a:schemeClr val="bg1"/>
                </a:solidFill>
              </a:rPr>
              <a:t>Formatação, semântica e acessibilidade</a:t>
            </a:r>
          </a:p>
          <a:p>
            <a:pPr marL="228600" lvl="0" indent="-228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Blip>
                <a:blip r:embed="rId3"/>
              </a:buBlip>
            </a:pPr>
            <a:r>
              <a:rPr lang="pt-PT" dirty="0">
                <a:solidFill>
                  <a:schemeClr val="bg1"/>
                </a:solidFill>
              </a:rPr>
              <a:t>Medidas extras de acessibilidade – ARIA</a:t>
            </a:r>
          </a:p>
          <a:p>
            <a:pPr marL="228600" lvl="0" indent="-228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Blip>
                <a:blip r:embed="rId3"/>
              </a:buBlip>
            </a:pPr>
            <a:r>
              <a:rPr lang="pt-PT" dirty="0">
                <a:solidFill>
                  <a:schemeClr val="bg1"/>
                </a:solidFill>
              </a:rPr>
              <a:t>Suporte dos </a:t>
            </a:r>
            <a:r>
              <a:rPr lang="pt-PT" dirty="0" err="1">
                <a:solidFill>
                  <a:schemeClr val="bg1"/>
                </a:solidFill>
              </a:rPr>
              <a:t>browser’s</a:t>
            </a:r>
            <a:endParaRPr lang="pt-PT" dirty="0">
              <a:solidFill>
                <a:schemeClr val="bg1"/>
              </a:solidFill>
            </a:endParaRPr>
          </a:p>
          <a:p>
            <a:pPr marL="228600" lvl="0" indent="-228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Blip>
                <a:blip r:embed="rId3"/>
              </a:buBlip>
            </a:pPr>
            <a:endParaRPr sz="1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A041DE6-D378-4050-A309-0CCEC8E7B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grpSp>
        <p:nvGrpSpPr>
          <p:cNvPr id="9" name="Shape 547">
            <a:extLst>
              <a:ext uri="{FF2B5EF4-FFF2-40B4-BE49-F238E27FC236}">
                <a16:creationId xmlns:a16="http://schemas.microsoft.com/office/drawing/2014/main" id="{5AA34B3D-5586-49EB-B8B0-8ACF0A51D874}"/>
              </a:ext>
            </a:extLst>
          </p:cNvPr>
          <p:cNvGrpSpPr/>
          <p:nvPr/>
        </p:nvGrpSpPr>
        <p:grpSpPr>
          <a:xfrm>
            <a:off x="6531353" y="345587"/>
            <a:ext cx="319881" cy="319837"/>
            <a:chOff x="2594325" y="1627175"/>
            <a:chExt cx="440850" cy="440850"/>
          </a:xfrm>
        </p:grpSpPr>
        <p:sp>
          <p:nvSpPr>
            <p:cNvPr id="10" name="Shape 548">
              <a:extLst>
                <a:ext uri="{FF2B5EF4-FFF2-40B4-BE49-F238E27FC236}">
                  <a16:creationId xmlns:a16="http://schemas.microsoft.com/office/drawing/2014/main" id="{A7A8B8EF-B14E-4B53-B163-7D3B019A1ED8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CD2E95"/>
                </a:solidFill>
              </a:endParaRPr>
            </a:p>
          </p:txBody>
        </p:sp>
        <p:sp>
          <p:nvSpPr>
            <p:cNvPr id="11" name="Shape 549">
              <a:extLst>
                <a:ext uri="{FF2B5EF4-FFF2-40B4-BE49-F238E27FC236}">
                  <a16:creationId xmlns:a16="http://schemas.microsoft.com/office/drawing/2014/main" id="{D242DB2D-AD30-4A07-A0E5-4C8D9192CBB4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CD2E95"/>
                </a:solidFill>
              </a:endParaRPr>
            </a:p>
          </p:txBody>
        </p:sp>
        <p:sp>
          <p:nvSpPr>
            <p:cNvPr id="12" name="Shape 550">
              <a:extLst>
                <a:ext uri="{FF2B5EF4-FFF2-40B4-BE49-F238E27FC236}">
                  <a16:creationId xmlns:a16="http://schemas.microsoft.com/office/drawing/2014/main" id="{DE6F9435-3859-482B-B87F-7E01C14BF9E4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CD2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CD2E95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ct val="72000"/>
            </a:pPr>
            <a:r>
              <a:rPr lang="pt-PT" b="1" dirty="0">
                <a:solidFill>
                  <a:schemeClr val="bg1"/>
                </a:solidFill>
              </a:rPr>
              <a:t>Nomenclatura curta/reutilizável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091133" y="1663271"/>
            <a:ext cx="3252289" cy="2604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 dirty="0"/>
              <a:t>Nomenclatura Longa:</a:t>
            </a:r>
            <a:br>
              <a:rPr lang="en-US" dirty="0"/>
            </a:br>
            <a:r>
              <a:rPr lang="en-US" dirty="0" err="1"/>
              <a:t>nav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li a { ... }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200" dirty="0"/>
            </a:br>
            <a:endParaRPr lang="en-US" sz="1200" dirty="0"/>
          </a:p>
          <a:p>
            <a:pPr marL="0" indent="0">
              <a:buNone/>
            </a:pPr>
            <a:r>
              <a:rPr lang="pt-PT" b="1" dirty="0"/>
              <a:t>Nomenclatura Específica:</a:t>
            </a:r>
            <a:br>
              <a:rPr lang="en-US" dirty="0"/>
            </a:br>
            <a:r>
              <a:rPr lang="en-US" dirty="0"/>
              <a:t>article .</a:t>
            </a:r>
            <a:r>
              <a:rPr lang="en-US" dirty="0" err="1"/>
              <a:t>img</a:t>
            </a:r>
            <a:r>
              <a:rPr lang="en-US" dirty="0"/>
              <a:t>-area </a:t>
            </a:r>
            <a:r>
              <a:rPr lang="en-US" dirty="0" err="1"/>
              <a:t>img</a:t>
            </a:r>
            <a:r>
              <a:rPr lang="en-US" dirty="0"/>
              <a:t> { ... }</a:t>
            </a:r>
          </a:p>
          <a:p>
            <a:pPr marL="0" indent="0">
              <a:buNone/>
            </a:pPr>
            <a:r>
              <a:rPr lang="en-US" dirty="0" err="1"/>
              <a:t>div.callout</a:t>
            </a:r>
            <a:r>
              <a:rPr lang="en-US" dirty="0"/>
              <a:t> { ... }</a:t>
            </a:r>
            <a:endParaRPr sz="1200" dirty="0"/>
          </a:p>
        </p:txBody>
      </p:sp>
      <p:sp>
        <p:nvSpPr>
          <p:cNvPr id="398" name="Shape 398"/>
          <p:cNvSpPr txBox="1">
            <a:spLocks noGrp="1"/>
          </p:cNvSpPr>
          <p:nvPr>
            <p:ph type="body" idx="2"/>
          </p:nvPr>
        </p:nvSpPr>
        <p:spPr>
          <a:xfrm>
            <a:off x="4800578" y="1662919"/>
            <a:ext cx="3252289" cy="2604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 dirty="0"/>
              <a:t>Nomenclatura Curta:</a:t>
            </a:r>
            <a:br>
              <a:rPr lang="en-US" dirty="0"/>
            </a:br>
            <a:r>
              <a:rPr lang="en-US" dirty="0" err="1"/>
              <a:t>nav</a:t>
            </a:r>
            <a:r>
              <a:rPr lang="en-US" dirty="0"/>
              <a:t> a { ... }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err="1"/>
              <a:t>Nomenclatura</a:t>
            </a:r>
            <a:r>
              <a:rPr lang="en-US" b="1" dirty="0"/>
              <a:t> </a:t>
            </a:r>
            <a:r>
              <a:rPr lang="en-US" b="1" dirty="0" err="1"/>
              <a:t>Reutilizável</a:t>
            </a:r>
            <a:endParaRPr lang="en-US" b="1" dirty="0"/>
          </a:p>
          <a:p>
            <a:pPr marL="0" lvl="0" indent="0">
              <a:buNone/>
            </a:pPr>
            <a:r>
              <a:rPr lang="pt-PT" dirty="0"/>
              <a:t>.</a:t>
            </a:r>
            <a:r>
              <a:rPr lang="pt-PT" dirty="0" err="1"/>
              <a:t>article-img</a:t>
            </a:r>
            <a:r>
              <a:rPr lang="pt-PT" dirty="0"/>
              <a:t> { ... } </a:t>
            </a:r>
          </a:p>
          <a:p>
            <a:pPr marL="0" lvl="0" indent="0">
              <a:buNone/>
            </a:pPr>
            <a:r>
              <a:rPr lang="pt-PT" dirty="0"/>
              <a:t>.</a:t>
            </a:r>
            <a:r>
              <a:rPr lang="pt-PT" dirty="0" err="1"/>
              <a:t>callout</a:t>
            </a:r>
            <a:r>
              <a:rPr lang="pt-PT" dirty="0"/>
              <a:t> { ... }</a:t>
            </a:r>
            <a:br>
              <a:rPr lang="en-US" sz="1200" dirty="0"/>
            </a:br>
            <a:endParaRPr sz="12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DC0D9E3-5D86-43C8-903D-FA11C02E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ctrTitle" idx="4294967295"/>
          </p:nvPr>
        </p:nvSpPr>
        <p:spPr>
          <a:xfrm>
            <a:off x="1690349" y="2361116"/>
            <a:ext cx="57633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 err="1">
                <a:highlight>
                  <a:srgbClr val="CD2E95"/>
                </a:highlight>
              </a:rPr>
              <a:t>px</a:t>
            </a:r>
            <a:r>
              <a:rPr lang="pt-PT" sz="3600" dirty="0">
                <a:highlight>
                  <a:srgbClr val="CD2E95"/>
                </a:highlight>
              </a:rPr>
              <a:t>, %, em , rem, </a:t>
            </a:r>
            <a:r>
              <a:rPr lang="pt-PT" sz="3600" dirty="0" err="1">
                <a:highlight>
                  <a:srgbClr val="CD2E95"/>
                </a:highlight>
              </a:rPr>
              <a:t>pt</a:t>
            </a:r>
            <a:endParaRPr lang="en" sz="3600" dirty="0">
              <a:highlight>
                <a:srgbClr val="CD2E95"/>
              </a:highlight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subTitle" idx="4294967295"/>
          </p:nvPr>
        </p:nvSpPr>
        <p:spPr>
          <a:xfrm>
            <a:off x="1690349" y="1897916"/>
            <a:ext cx="57633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400" dirty="0"/>
              <a:t>Os websites têm de ser responsivos!</a:t>
            </a:r>
            <a:endParaRPr sz="1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6BE80B0-CB40-43DE-9694-319B5F753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9" name="Shape 396">
            <a:extLst>
              <a:ext uri="{FF2B5EF4-FFF2-40B4-BE49-F238E27FC236}">
                <a16:creationId xmlns:a16="http://schemas.microsoft.com/office/drawing/2014/main" id="{047E3D99-1A2F-49A2-A3D2-B75CF385F5FD}"/>
              </a:ext>
            </a:extLst>
          </p:cNvPr>
          <p:cNvSpPr txBox="1">
            <a:spLocks/>
          </p:cNvSpPr>
          <p:nvPr/>
        </p:nvSpPr>
        <p:spPr>
          <a:xfrm>
            <a:off x="2047949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SzPct val="72000"/>
            </a:pPr>
            <a:r>
              <a:rPr lang="pt-PT" sz="1800" b="1" dirty="0">
                <a:solidFill>
                  <a:srgbClr val="FF9900"/>
                </a:solidFill>
                <a:latin typeface="Nixie One" panose="020B0604020202020204" charset="0"/>
              </a:rPr>
              <a:t>Unidades de medida</a:t>
            </a:r>
          </a:p>
        </p:txBody>
      </p:sp>
    </p:spTree>
    <p:extLst>
      <p:ext uri="{BB962C8B-B14F-4D97-AF65-F5344CB8AC3E}">
        <p14:creationId xmlns:p14="http://schemas.microsoft.com/office/powerpoint/2010/main" val="4141951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ct val="72000"/>
            </a:pPr>
            <a:r>
              <a:rPr lang="pt-PT" b="1" dirty="0">
                <a:solidFill>
                  <a:schemeClr val="bg1"/>
                </a:solidFill>
              </a:rPr>
              <a:t>Nomenclatura curta/reutilizável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091133" y="1663271"/>
            <a:ext cx="3252289" cy="2604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 dirty="0"/>
              <a:t>Nomenclatura Longa:</a:t>
            </a:r>
            <a:br>
              <a:rPr lang="en-US" dirty="0"/>
            </a:br>
            <a:r>
              <a:rPr lang="en-US" dirty="0" err="1"/>
              <a:t>nav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li a { ... }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200" dirty="0"/>
            </a:br>
            <a:endParaRPr lang="en-US" sz="1200" dirty="0"/>
          </a:p>
          <a:p>
            <a:pPr marL="0" indent="0">
              <a:buNone/>
            </a:pPr>
            <a:r>
              <a:rPr lang="pt-PT" b="1" dirty="0"/>
              <a:t>Nomenclatura Específica:</a:t>
            </a:r>
            <a:br>
              <a:rPr lang="en-US" dirty="0"/>
            </a:br>
            <a:r>
              <a:rPr lang="en-US" dirty="0"/>
              <a:t>article .</a:t>
            </a:r>
            <a:r>
              <a:rPr lang="en-US" dirty="0" err="1"/>
              <a:t>img</a:t>
            </a:r>
            <a:r>
              <a:rPr lang="en-US" dirty="0"/>
              <a:t>-area </a:t>
            </a:r>
            <a:r>
              <a:rPr lang="en-US" dirty="0" err="1"/>
              <a:t>img</a:t>
            </a:r>
            <a:r>
              <a:rPr lang="en-US" dirty="0"/>
              <a:t> { ... }</a:t>
            </a:r>
          </a:p>
          <a:p>
            <a:pPr marL="0" indent="0">
              <a:buNone/>
            </a:pPr>
            <a:r>
              <a:rPr lang="en-US" dirty="0" err="1"/>
              <a:t>div.callout</a:t>
            </a:r>
            <a:r>
              <a:rPr lang="en-US" dirty="0"/>
              <a:t> { ... }</a:t>
            </a:r>
            <a:endParaRPr sz="1200" dirty="0"/>
          </a:p>
        </p:txBody>
      </p:sp>
      <p:sp>
        <p:nvSpPr>
          <p:cNvPr id="398" name="Shape 398"/>
          <p:cNvSpPr txBox="1">
            <a:spLocks noGrp="1"/>
          </p:cNvSpPr>
          <p:nvPr>
            <p:ph type="body" idx="2"/>
          </p:nvPr>
        </p:nvSpPr>
        <p:spPr>
          <a:xfrm>
            <a:off x="4800578" y="1662919"/>
            <a:ext cx="3252289" cy="2604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 dirty="0"/>
              <a:t>Nomenclatura Curta:</a:t>
            </a:r>
            <a:br>
              <a:rPr lang="en-US" dirty="0"/>
            </a:br>
            <a:r>
              <a:rPr lang="en-US" dirty="0" err="1"/>
              <a:t>nav</a:t>
            </a:r>
            <a:r>
              <a:rPr lang="en-US" dirty="0"/>
              <a:t> a { ... }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err="1"/>
              <a:t>Nomenclatura</a:t>
            </a:r>
            <a:r>
              <a:rPr lang="en-US" b="1" dirty="0"/>
              <a:t> </a:t>
            </a:r>
            <a:r>
              <a:rPr lang="en-US" b="1" dirty="0" err="1"/>
              <a:t>Reutilizável</a:t>
            </a:r>
            <a:endParaRPr lang="en-US" b="1" dirty="0"/>
          </a:p>
          <a:p>
            <a:pPr marL="0" lvl="0" indent="0">
              <a:buNone/>
            </a:pPr>
            <a:r>
              <a:rPr lang="pt-PT" dirty="0"/>
              <a:t>.</a:t>
            </a:r>
            <a:r>
              <a:rPr lang="pt-PT" dirty="0" err="1"/>
              <a:t>article-img</a:t>
            </a:r>
            <a:r>
              <a:rPr lang="pt-PT" dirty="0"/>
              <a:t> { ... } </a:t>
            </a:r>
          </a:p>
          <a:p>
            <a:pPr marL="0" lvl="0" indent="0">
              <a:buNone/>
            </a:pPr>
            <a:r>
              <a:rPr lang="pt-PT" dirty="0"/>
              <a:t>.</a:t>
            </a:r>
            <a:r>
              <a:rPr lang="pt-PT" dirty="0" err="1"/>
              <a:t>callout</a:t>
            </a:r>
            <a:r>
              <a:rPr lang="pt-PT" dirty="0"/>
              <a:t> { ... }</a:t>
            </a:r>
            <a:br>
              <a:rPr lang="en-US" sz="1200" dirty="0"/>
            </a:br>
            <a:endParaRPr sz="12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DC0D9E3-5D86-43C8-903D-FA11C02E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ct val="72000"/>
            </a:pPr>
            <a:r>
              <a:rPr lang="pt-PT" b="1" dirty="0"/>
              <a:t>Modelo das Caixas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C7131C8-4BD7-4DE7-914C-AE69EB68F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064" y="1688650"/>
            <a:ext cx="3563871" cy="25536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8D150FF-C7C7-41E1-885E-B884876C2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Compatibilidade dos browsers</a:t>
            </a:r>
            <a:br>
              <a:rPr lang="pt-PT" dirty="0"/>
            </a:br>
            <a:r>
              <a:rPr lang="pt-PT" dirty="0"/>
              <a:t>Exemplo</a:t>
            </a:r>
            <a:endParaRPr dirty="0"/>
          </a:p>
        </p:txBody>
      </p:sp>
      <p:cxnSp>
        <p:nvCxnSpPr>
          <p:cNvPr id="385" name="Shape 385"/>
          <p:cNvCxnSpPr/>
          <p:nvPr/>
        </p:nvCxnSpPr>
        <p:spPr>
          <a:xfrm>
            <a:off x="4572000" y="1341525"/>
            <a:ext cx="0" cy="380190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oval" w="med" len="med"/>
            <a:tailEnd type="none" w="med" len="med"/>
          </a:ln>
        </p:spPr>
      </p:cxnSp>
      <p:sp>
        <p:nvSpPr>
          <p:cNvPr id="386" name="Shape 386"/>
          <p:cNvSpPr/>
          <p:nvPr/>
        </p:nvSpPr>
        <p:spPr>
          <a:xfrm>
            <a:off x="4866784" y="1814749"/>
            <a:ext cx="3601294" cy="757001"/>
          </a:xfrm>
          <a:prstGeom prst="wedgeRectCallout">
            <a:avLst>
              <a:gd name="adj1" fmla="val -57039"/>
              <a:gd name="adj2" fmla="val -33812"/>
            </a:avLst>
          </a:prstGeom>
          <a:solidFill>
            <a:srgbClr val="CD2E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PT" sz="1200" dirty="0">
                <a:solidFill>
                  <a:schemeClr val="bg1"/>
                </a:solidFill>
                <a:latin typeface="Nixie One" panose="020B0604020202020204" charset="0"/>
              </a:rPr>
              <a:t>::-</a:t>
            </a:r>
            <a:r>
              <a:rPr lang="pt-PT" sz="1200" dirty="0" err="1">
                <a:solidFill>
                  <a:schemeClr val="bg1"/>
                </a:solidFill>
                <a:latin typeface="Nixie One" panose="020B0604020202020204" charset="0"/>
              </a:rPr>
              <a:t>webkit</a:t>
            </a:r>
            <a:r>
              <a:rPr lang="pt-PT" sz="1200" dirty="0">
                <a:solidFill>
                  <a:schemeClr val="bg1"/>
                </a:solidFill>
                <a:latin typeface="Nixie One" panose="020B0604020202020204" charset="0"/>
              </a:rPr>
              <a:t>-input-</a:t>
            </a:r>
            <a:r>
              <a:rPr lang="pt-PT" sz="1200" dirty="0" err="1">
                <a:solidFill>
                  <a:schemeClr val="bg1"/>
                </a:solidFill>
                <a:latin typeface="Nixie One" panose="020B0604020202020204" charset="0"/>
              </a:rPr>
              <a:t>placeholder</a:t>
            </a:r>
            <a:r>
              <a:rPr lang="pt-PT" sz="1200" dirty="0">
                <a:solidFill>
                  <a:schemeClr val="bg1"/>
                </a:solidFill>
                <a:latin typeface="Nixie One" panose="020B0604020202020204" charset="0"/>
              </a:rPr>
              <a:t> {…}</a:t>
            </a:r>
          </a:p>
          <a:p>
            <a:pPr lvl="0"/>
            <a:br>
              <a:rPr lang="pt-PT" sz="1200" dirty="0">
                <a:solidFill>
                  <a:schemeClr val="bg1"/>
                </a:solidFill>
                <a:latin typeface="Nixie One" panose="020B0604020202020204" charset="0"/>
              </a:rPr>
            </a:br>
            <a:r>
              <a:rPr lang="pt-PT" sz="1200" dirty="0">
                <a:solidFill>
                  <a:schemeClr val="bg1"/>
                </a:solidFill>
                <a:latin typeface="Nixie One" panose="020B0604020202020204" charset="0"/>
              </a:rPr>
              <a:t>/* Chrome/Opera/Safari */</a:t>
            </a:r>
            <a:endParaRPr sz="1200" dirty="0">
              <a:solidFill>
                <a:schemeClr val="bg1"/>
              </a:solidFill>
              <a:latin typeface="Nixie One" panose="020B0604020202020204" charset="0"/>
              <a:ea typeface="Inconsolata"/>
              <a:cs typeface="Inconsolata"/>
              <a:sym typeface="Inconsolata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4529891" y="1876925"/>
            <a:ext cx="90300" cy="90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4529891" y="3003888"/>
            <a:ext cx="90300" cy="90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4529891" y="4130850"/>
            <a:ext cx="90300" cy="90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4866793" y="4050819"/>
            <a:ext cx="3601285" cy="757001"/>
          </a:xfrm>
          <a:prstGeom prst="wedgeRectCallout">
            <a:avLst>
              <a:gd name="adj1" fmla="val -57039"/>
              <a:gd name="adj2" fmla="val -33812"/>
            </a:avLst>
          </a:prstGeom>
          <a:solidFill>
            <a:srgbClr val="CD2E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dirty="0">
                <a:solidFill>
                  <a:schemeClr val="bg1"/>
                </a:solidFill>
                <a:latin typeface="Nixie One" panose="020B0604020202020204" charset="0"/>
              </a:rPr>
              <a:t>:-</a:t>
            </a:r>
            <a:r>
              <a:rPr lang="en-US" sz="1200" dirty="0" err="1">
                <a:solidFill>
                  <a:schemeClr val="bg1"/>
                </a:solidFill>
                <a:latin typeface="Nixie One" panose="020B0604020202020204" charset="0"/>
              </a:rPr>
              <a:t>ms</a:t>
            </a:r>
            <a:r>
              <a:rPr lang="en-US" sz="1200" dirty="0">
                <a:solidFill>
                  <a:schemeClr val="bg1"/>
                </a:solidFill>
                <a:latin typeface="Nixie One" panose="020B0604020202020204" charset="0"/>
              </a:rPr>
              <a:t>-input-placeholder {… }</a:t>
            </a:r>
          </a:p>
          <a:p>
            <a:pPr lvl="0"/>
            <a:endParaRPr lang="en-US" sz="1200" dirty="0">
              <a:solidFill>
                <a:schemeClr val="bg1"/>
              </a:solidFill>
              <a:latin typeface="Nixie One" panose="020B0604020202020204" charset="0"/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  <a:latin typeface="Nixie One" panose="020B0604020202020204" charset="0"/>
              </a:rPr>
              <a:t>/* IE 10+ */</a:t>
            </a:r>
            <a:endParaRPr sz="1200" dirty="0">
              <a:solidFill>
                <a:schemeClr val="bg1"/>
              </a:solidFill>
              <a:latin typeface="Nixie One" panose="020B0604020202020204" charset="0"/>
              <a:sym typeface="Inconsolata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620505" y="2928782"/>
            <a:ext cx="3614594" cy="1122037"/>
          </a:xfrm>
          <a:prstGeom prst="wedgeRectCallout">
            <a:avLst>
              <a:gd name="adj1" fmla="val 57316"/>
              <a:gd name="adj2" fmla="val -34271"/>
            </a:avLst>
          </a:prstGeom>
          <a:solidFill>
            <a:srgbClr val="CD2E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PT" sz="1200" dirty="0">
                <a:solidFill>
                  <a:schemeClr val="bg1"/>
                </a:solidFill>
                <a:latin typeface="Nixie One" panose="020B0604020202020204" charset="0"/>
              </a:rPr>
              <a:t>::-</a:t>
            </a:r>
            <a:r>
              <a:rPr lang="pt-PT" sz="1200" dirty="0" err="1">
                <a:solidFill>
                  <a:schemeClr val="bg1"/>
                </a:solidFill>
                <a:latin typeface="Nixie One" panose="020B0604020202020204" charset="0"/>
              </a:rPr>
              <a:t>moz-placeholder</a:t>
            </a:r>
            <a:r>
              <a:rPr lang="pt-PT" sz="1200" dirty="0">
                <a:solidFill>
                  <a:schemeClr val="bg1"/>
                </a:solidFill>
                <a:latin typeface="Nixie One" panose="020B0604020202020204" charset="0"/>
              </a:rPr>
              <a:t> {…}</a:t>
            </a:r>
            <a:br>
              <a:rPr lang="pt-PT" dirty="0">
                <a:solidFill>
                  <a:schemeClr val="bg1"/>
                </a:solidFill>
                <a:latin typeface="Nixie One" panose="020B0604020202020204" charset="0"/>
              </a:rPr>
            </a:br>
            <a:r>
              <a:rPr lang="pt-PT" dirty="0">
                <a:solidFill>
                  <a:schemeClr val="bg1"/>
                </a:solidFill>
                <a:latin typeface="Nixie One" panose="020B0604020202020204" charset="0"/>
              </a:rPr>
              <a:t>/*</a:t>
            </a:r>
            <a:r>
              <a:rPr lang="pt-PT" sz="1200" dirty="0">
                <a:solidFill>
                  <a:schemeClr val="bg1"/>
                </a:solidFill>
                <a:latin typeface="Nixie One" panose="020B0604020202020204" charset="0"/>
              </a:rPr>
              <a:t> Firefox  19+ </a:t>
            </a:r>
            <a:r>
              <a:rPr lang="pt-PT" dirty="0">
                <a:solidFill>
                  <a:schemeClr val="bg1"/>
                </a:solidFill>
                <a:latin typeface="Nixie One" panose="020B0604020202020204" charset="0"/>
              </a:rPr>
              <a:t>/</a:t>
            </a:r>
            <a:br>
              <a:rPr lang="pt-PT" dirty="0">
                <a:solidFill>
                  <a:schemeClr val="bg1"/>
                </a:solidFill>
                <a:latin typeface="Nixie One" panose="020B0604020202020204" charset="0"/>
              </a:rPr>
            </a:br>
            <a:br>
              <a:rPr lang="pt-PT" sz="1200" dirty="0">
                <a:solidFill>
                  <a:schemeClr val="bg1"/>
                </a:solidFill>
                <a:latin typeface="Nixie One" panose="020B0604020202020204" charset="0"/>
              </a:rPr>
            </a:br>
            <a:r>
              <a:rPr lang="pt-PT" sz="1200" dirty="0">
                <a:solidFill>
                  <a:schemeClr val="bg1"/>
                </a:solidFill>
                <a:latin typeface="Nixie One" panose="020B0604020202020204" charset="0"/>
              </a:rPr>
              <a:t>:-</a:t>
            </a:r>
            <a:r>
              <a:rPr lang="pt-PT" sz="1200" dirty="0" err="1">
                <a:solidFill>
                  <a:schemeClr val="bg1"/>
                </a:solidFill>
                <a:latin typeface="Nixie One" panose="020B0604020202020204" charset="0"/>
              </a:rPr>
              <a:t>moz-placeholder</a:t>
            </a:r>
            <a:r>
              <a:rPr lang="pt-PT" sz="1200" dirty="0">
                <a:solidFill>
                  <a:schemeClr val="bg1"/>
                </a:solidFill>
                <a:latin typeface="Nixie One" panose="020B0604020202020204" charset="0"/>
              </a:rPr>
              <a:t> {…}</a:t>
            </a:r>
            <a:br>
              <a:rPr lang="pt-PT" sz="1200" dirty="0">
                <a:solidFill>
                  <a:schemeClr val="bg1"/>
                </a:solidFill>
                <a:latin typeface="Nixie One" panose="020B0604020202020204" charset="0"/>
              </a:rPr>
            </a:br>
            <a:r>
              <a:rPr lang="pt-PT" sz="1200" dirty="0">
                <a:solidFill>
                  <a:schemeClr val="bg1"/>
                </a:solidFill>
                <a:latin typeface="Nixie One" panose="020B0604020202020204" charset="0"/>
              </a:rPr>
              <a:t>/* Firefox  18- /</a:t>
            </a:r>
            <a:endParaRPr lang="pt-PT" sz="1200" dirty="0">
              <a:solidFill>
                <a:schemeClr val="bg1"/>
              </a:solidFill>
              <a:latin typeface="Nixie One" panose="020B0604020202020204" charset="0"/>
              <a:sym typeface="Inconsolat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ctrTitle" idx="4294967295"/>
          </p:nvPr>
        </p:nvSpPr>
        <p:spPr>
          <a:xfrm>
            <a:off x="3210790" y="939837"/>
            <a:ext cx="2912919" cy="7434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PT" sz="2400" dirty="0">
                <a:highlight>
                  <a:srgbClr val="CD2E95"/>
                </a:highlight>
              </a:rPr>
              <a:t>@</a:t>
            </a:r>
            <a:r>
              <a:rPr lang="pt-PT" sz="2400" dirty="0" err="1">
                <a:highlight>
                  <a:srgbClr val="CD2E95"/>
                </a:highlight>
              </a:rPr>
              <a:t>font</a:t>
            </a:r>
            <a:r>
              <a:rPr lang="pt-PT" sz="2400" dirty="0">
                <a:highlight>
                  <a:srgbClr val="CD2E95"/>
                </a:highlight>
              </a:rPr>
              <a:t>-face</a:t>
            </a:r>
            <a:endParaRPr lang="en" sz="2400" dirty="0">
              <a:highlight>
                <a:srgbClr val="CD2E95"/>
              </a:highlight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6BE80B0-CB40-43DE-9694-319B5F753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9" name="Shape 396">
            <a:extLst>
              <a:ext uri="{FF2B5EF4-FFF2-40B4-BE49-F238E27FC236}">
                <a16:creationId xmlns:a16="http://schemas.microsoft.com/office/drawing/2014/main" id="{047E3D99-1A2F-49A2-A3D2-B75CF385F5FD}"/>
              </a:ext>
            </a:extLst>
          </p:cNvPr>
          <p:cNvSpPr txBox="1">
            <a:spLocks/>
          </p:cNvSpPr>
          <p:nvPr/>
        </p:nvSpPr>
        <p:spPr>
          <a:xfrm>
            <a:off x="2047949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SzPct val="72000"/>
            </a:pPr>
            <a:r>
              <a:rPr lang="pt-PT" sz="1800" b="1" dirty="0">
                <a:solidFill>
                  <a:srgbClr val="FF9900"/>
                </a:solidFill>
                <a:latin typeface="Nixie One" panose="020B0604020202020204" charset="0"/>
              </a:rPr>
              <a:t>Web </a:t>
            </a:r>
            <a:r>
              <a:rPr lang="pt-PT" sz="1800" b="1" dirty="0" err="1">
                <a:solidFill>
                  <a:srgbClr val="FF9900"/>
                </a:solidFill>
                <a:latin typeface="Nixie One" panose="020B0604020202020204" charset="0"/>
              </a:rPr>
              <a:t>fonts</a:t>
            </a:r>
            <a:endParaRPr lang="pt-PT" sz="1800" b="1" dirty="0">
              <a:solidFill>
                <a:srgbClr val="FF9900"/>
              </a:solidFill>
              <a:latin typeface="Nixie One" panose="020B060402020202020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0324694-0569-4BA4-9087-334ADA3AB884}"/>
              </a:ext>
            </a:extLst>
          </p:cNvPr>
          <p:cNvSpPr/>
          <p:nvPr/>
        </p:nvSpPr>
        <p:spPr>
          <a:xfrm>
            <a:off x="651164" y="1515221"/>
            <a:ext cx="77308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pt-PT" dirty="0">
                <a:solidFill>
                  <a:srgbClr val="FFC000"/>
                </a:solidFill>
                <a:latin typeface="Nixie One" panose="020B0604020202020204" charset="0"/>
              </a:rPr>
              <a:t>@</a:t>
            </a:r>
            <a:r>
              <a:rPr lang="pt-PT" dirty="0" err="1">
                <a:solidFill>
                  <a:srgbClr val="FFC000"/>
                </a:solidFill>
                <a:latin typeface="Nixie One" panose="020B0604020202020204" charset="0"/>
              </a:rPr>
              <a:t>font</a:t>
            </a:r>
            <a:r>
              <a:rPr lang="pt-PT" dirty="0">
                <a:solidFill>
                  <a:srgbClr val="FFC000"/>
                </a:solidFill>
                <a:latin typeface="Nixie One" panose="020B0604020202020204" charset="0"/>
              </a:rPr>
              <a:t>-face {</a:t>
            </a:r>
          </a:p>
          <a:p>
            <a:pPr lvl="8"/>
            <a:r>
              <a:rPr lang="pt-PT" dirty="0">
                <a:solidFill>
                  <a:srgbClr val="FFC000"/>
                </a:solidFill>
                <a:latin typeface="Nixie One" panose="020B0604020202020204" charset="0"/>
              </a:rPr>
              <a:t>     </a:t>
            </a:r>
            <a:r>
              <a:rPr lang="pt-PT" dirty="0" err="1">
                <a:solidFill>
                  <a:schemeClr val="bg1"/>
                </a:solidFill>
                <a:latin typeface="Nixie One" panose="020B0604020202020204" charset="0"/>
              </a:rPr>
              <a:t>font-family</a:t>
            </a:r>
            <a:r>
              <a:rPr lang="pt-PT" dirty="0">
                <a:solidFill>
                  <a:schemeClr val="bg1"/>
                </a:solidFill>
                <a:latin typeface="Nixie One" panose="020B0604020202020204" charset="0"/>
              </a:rPr>
              <a:t>: '</a:t>
            </a:r>
            <a:r>
              <a:rPr lang="pt-PT" dirty="0" err="1">
                <a:solidFill>
                  <a:schemeClr val="bg1"/>
                </a:solidFill>
                <a:latin typeface="Nixie One" panose="020B0604020202020204" charset="0"/>
              </a:rPr>
              <a:t>myFont</a:t>
            </a:r>
            <a:r>
              <a:rPr lang="pt-PT" dirty="0">
                <a:solidFill>
                  <a:schemeClr val="bg1"/>
                </a:solidFill>
                <a:latin typeface="Nixie One" panose="020B0604020202020204" charset="0"/>
              </a:rPr>
              <a:t>’; </a:t>
            </a:r>
          </a:p>
          <a:p>
            <a:pPr lvl="3"/>
            <a:r>
              <a:rPr lang="pt-PT" dirty="0">
                <a:solidFill>
                  <a:schemeClr val="accent3">
                    <a:lumMod val="60000"/>
                    <a:lumOff val="40000"/>
                  </a:schemeClr>
                </a:solidFill>
                <a:latin typeface="Nixie One" panose="020B0604020202020204" charset="0"/>
              </a:rPr>
              <a:t>     /* Chrome 6+, Firefox 3.6+, IE 9+, Safari 5.1+ */ </a:t>
            </a:r>
            <a:br>
              <a:rPr lang="pt-PT" dirty="0">
                <a:solidFill>
                  <a:schemeClr val="accent3">
                    <a:lumMod val="60000"/>
                    <a:lumOff val="40000"/>
                  </a:schemeClr>
                </a:solidFill>
                <a:latin typeface="Nixie One" panose="020B0604020202020204" charset="0"/>
              </a:rPr>
            </a:br>
            <a:r>
              <a:rPr lang="pt-PT" dirty="0">
                <a:solidFill>
                  <a:schemeClr val="accent3">
                    <a:lumMod val="60000"/>
                    <a:lumOff val="40000"/>
                  </a:schemeClr>
                </a:solidFill>
                <a:latin typeface="Nixie One" panose="020B0604020202020204" charset="0"/>
              </a:rPr>
              <a:t>    </a:t>
            </a:r>
            <a:r>
              <a:rPr lang="pt-PT" dirty="0" err="1">
                <a:solidFill>
                  <a:schemeClr val="bg1"/>
                </a:solidFill>
                <a:latin typeface="Nixie One" panose="020B0604020202020204" charset="0"/>
              </a:rPr>
              <a:t>src</a:t>
            </a:r>
            <a:r>
              <a:rPr lang="pt-PT" dirty="0">
                <a:solidFill>
                  <a:schemeClr val="bg1"/>
                </a:solidFill>
                <a:latin typeface="Nixie One" panose="020B0604020202020204" charset="0"/>
              </a:rPr>
              <a:t>: </a:t>
            </a:r>
            <a:r>
              <a:rPr lang="pt-PT" dirty="0" err="1">
                <a:solidFill>
                  <a:schemeClr val="bg1"/>
                </a:solidFill>
                <a:latin typeface="Nixie One" panose="020B0604020202020204" charset="0"/>
              </a:rPr>
              <a:t>url</a:t>
            </a:r>
            <a:r>
              <a:rPr lang="pt-PT" dirty="0">
                <a:solidFill>
                  <a:schemeClr val="bg1"/>
                </a:solidFill>
                <a:latin typeface="Nixie One" panose="020B0604020202020204" charset="0"/>
              </a:rPr>
              <a:t>('</a:t>
            </a:r>
            <a:r>
              <a:rPr lang="pt-PT" dirty="0" err="1">
                <a:solidFill>
                  <a:schemeClr val="bg1"/>
                </a:solidFill>
                <a:latin typeface="Nixie One" panose="020B0604020202020204" charset="0"/>
              </a:rPr>
              <a:t>myfont.woff</a:t>
            </a:r>
            <a:r>
              <a:rPr lang="pt-PT" dirty="0">
                <a:solidFill>
                  <a:schemeClr val="bg1"/>
                </a:solidFill>
                <a:latin typeface="Nixie One" panose="020B0604020202020204" charset="0"/>
              </a:rPr>
              <a:t>') </a:t>
            </a:r>
            <a:r>
              <a:rPr lang="pt-PT" dirty="0" err="1">
                <a:solidFill>
                  <a:schemeClr val="bg1"/>
                </a:solidFill>
                <a:latin typeface="Nixie One" panose="020B0604020202020204" charset="0"/>
              </a:rPr>
              <a:t>format</a:t>
            </a:r>
            <a:r>
              <a:rPr lang="pt-PT" dirty="0">
                <a:solidFill>
                  <a:schemeClr val="bg1"/>
                </a:solidFill>
                <a:latin typeface="Nixie One" panose="020B0604020202020204" charset="0"/>
              </a:rPr>
              <a:t>('</a:t>
            </a:r>
            <a:r>
              <a:rPr lang="pt-PT" dirty="0" err="1">
                <a:solidFill>
                  <a:schemeClr val="bg1"/>
                </a:solidFill>
                <a:latin typeface="Nixie One" panose="020B0604020202020204" charset="0"/>
              </a:rPr>
              <a:t>woff</a:t>
            </a:r>
            <a:r>
              <a:rPr lang="pt-PT" dirty="0">
                <a:solidFill>
                  <a:schemeClr val="bg1"/>
                </a:solidFill>
                <a:latin typeface="Nixie One" panose="020B0604020202020204" charset="0"/>
              </a:rPr>
              <a:t>’), </a:t>
            </a:r>
          </a:p>
          <a:p>
            <a:pPr lvl="3"/>
            <a:r>
              <a:rPr lang="pt-PT" dirty="0">
                <a:solidFill>
                  <a:schemeClr val="accent3">
                    <a:lumMod val="60000"/>
                    <a:lumOff val="40000"/>
                  </a:schemeClr>
                </a:solidFill>
                <a:latin typeface="Nixie One" panose="020B0604020202020204" charset="0"/>
              </a:rPr>
              <a:t>    /* Chrome 4+, Firefox 3.5, Opera 10+, Safari 3—5 */ </a:t>
            </a:r>
          </a:p>
          <a:p>
            <a:pPr lvl="4"/>
            <a:r>
              <a:rPr lang="pt-PT" dirty="0">
                <a:solidFill>
                  <a:schemeClr val="bg1"/>
                </a:solidFill>
                <a:latin typeface="Nixie One" panose="020B0604020202020204" charset="0"/>
              </a:rPr>
              <a:t>    </a:t>
            </a:r>
            <a:r>
              <a:rPr lang="pt-PT" dirty="0" err="1">
                <a:solidFill>
                  <a:schemeClr val="bg1"/>
                </a:solidFill>
                <a:latin typeface="Nixie One" panose="020B0604020202020204" charset="0"/>
              </a:rPr>
              <a:t>url</a:t>
            </a:r>
            <a:r>
              <a:rPr lang="pt-PT" dirty="0">
                <a:solidFill>
                  <a:schemeClr val="bg1"/>
                </a:solidFill>
                <a:latin typeface="Nixie One" panose="020B0604020202020204" charset="0"/>
              </a:rPr>
              <a:t>('myfont.ttf') </a:t>
            </a:r>
            <a:r>
              <a:rPr lang="pt-PT" dirty="0" err="1">
                <a:solidFill>
                  <a:schemeClr val="bg1"/>
                </a:solidFill>
                <a:latin typeface="Nixie One" panose="020B0604020202020204" charset="0"/>
              </a:rPr>
              <a:t>format</a:t>
            </a:r>
            <a:r>
              <a:rPr lang="pt-PT" dirty="0">
                <a:solidFill>
                  <a:schemeClr val="bg1"/>
                </a:solidFill>
                <a:latin typeface="Nixie One" panose="020B0604020202020204" charset="0"/>
              </a:rPr>
              <a:t>('</a:t>
            </a:r>
            <a:r>
              <a:rPr lang="pt-PT" dirty="0" err="1">
                <a:solidFill>
                  <a:schemeClr val="bg1"/>
                </a:solidFill>
                <a:latin typeface="Nixie One" panose="020B0604020202020204" charset="0"/>
              </a:rPr>
              <a:t>truetype</a:t>
            </a:r>
            <a:r>
              <a:rPr lang="pt-PT" dirty="0">
                <a:solidFill>
                  <a:schemeClr val="bg1"/>
                </a:solidFill>
                <a:latin typeface="Nixie One" panose="020B0604020202020204" charset="0"/>
              </a:rPr>
              <a:t>’); </a:t>
            </a:r>
          </a:p>
          <a:p>
            <a:r>
              <a:rPr lang="pt-PT" dirty="0">
                <a:solidFill>
                  <a:srgbClr val="FFC000"/>
                </a:solidFill>
                <a:latin typeface="Nixie One" panose="020B0604020202020204" charset="0"/>
              </a:rPr>
              <a:t>}</a:t>
            </a:r>
            <a:r>
              <a:rPr lang="pt-PT" dirty="0">
                <a:latin typeface="Nixie One" panose="020B0604020202020204" charset="0"/>
              </a:rPr>
              <a:t> </a:t>
            </a:r>
            <a:br>
              <a:rPr lang="pt-PT" sz="2800" dirty="0">
                <a:highlight>
                  <a:srgbClr val="CD2E95"/>
                </a:highlight>
              </a:rPr>
            </a:br>
            <a:endParaRPr lang="pt-PT" dirty="0"/>
          </a:p>
        </p:txBody>
      </p:sp>
      <p:sp>
        <p:nvSpPr>
          <p:cNvPr id="7" name="Shape 374">
            <a:extLst>
              <a:ext uri="{FF2B5EF4-FFF2-40B4-BE49-F238E27FC236}">
                <a16:creationId xmlns:a16="http://schemas.microsoft.com/office/drawing/2014/main" id="{CF67B2C1-11E6-432C-AF6C-3DFA154458B8}"/>
              </a:ext>
            </a:extLst>
          </p:cNvPr>
          <p:cNvSpPr txBox="1">
            <a:spLocks/>
          </p:cNvSpPr>
          <p:nvPr/>
        </p:nvSpPr>
        <p:spPr>
          <a:xfrm>
            <a:off x="3210789" y="2846708"/>
            <a:ext cx="2912919" cy="74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pt-PT" sz="2400">
                <a:highlight>
                  <a:srgbClr val="CD2E95"/>
                </a:highlight>
              </a:rPr>
              <a:t>Google fonts</a:t>
            </a:r>
            <a:endParaRPr lang="en" sz="2400" dirty="0">
              <a:highlight>
                <a:srgbClr val="CD2E95"/>
              </a:highligh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811321-A766-4835-80CB-9BC46ACBFEA6}"/>
              </a:ext>
            </a:extLst>
          </p:cNvPr>
          <p:cNvSpPr/>
          <p:nvPr/>
        </p:nvSpPr>
        <p:spPr>
          <a:xfrm>
            <a:off x="651164" y="3450499"/>
            <a:ext cx="7585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9900"/>
                </a:solidFill>
                <a:latin typeface="Nixie One" panose="020B0604020202020204" charset="0"/>
              </a:rPr>
              <a:t>&lt;head&gt; </a:t>
            </a:r>
          </a:p>
          <a:p>
            <a:pPr lvl="4"/>
            <a:r>
              <a:rPr lang="en-US" dirty="0">
                <a:solidFill>
                  <a:schemeClr val="bg1"/>
                </a:solidFill>
                <a:latin typeface="Nixie One" panose="020B0604020202020204" charset="0"/>
              </a:rPr>
              <a:t>     &lt;link </a:t>
            </a:r>
            <a:r>
              <a:rPr lang="en-US" dirty="0" err="1">
                <a:solidFill>
                  <a:schemeClr val="bg1"/>
                </a:solidFill>
                <a:latin typeface="Nixie One" panose="020B0604020202020204" charset="0"/>
              </a:rPr>
              <a:t>href</a:t>
            </a:r>
            <a:r>
              <a:rPr lang="en-US" dirty="0">
                <a:solidFill>
                  <a:schemeClr val="bg1"/>
                </a:solidFill>
                <a:latin typeface="Nixie One" panose="020B0604020202020204" charset="0"/>
              </a:rPr>
              <a:t>='http://fonts.googleapis.com/</a:t>
            </a:r>
            <a:r>
              <a:rPr lang="en-US" dirty="0" err="1">
                <a:solidFill>
                  <a:schemeClr val="bg1"/>
                </a:solidFill>
                <a:latin typeface="Nixie One" panose="020B0604020202020204" charset="0"/>
              </a:rPr>
              <a:t>css?family</a:t>
            </a:r>
            <a:r>
              <a:rPr lang="en-US" dirty="0">
                <a:solidFill>
                  <a:schemeClr val="bg1"/>
                </a:solidFill>
                <a:latin typeface="Nixie One" panose="020B0604020202020204" charset="0"/>
              </a:rPr>
              <a:t>=Open+Sans:400,600,700italic’      </a:t>
            </a:r>
            <a:r>
              <a:rPr lang="en-US" dirty="0" err="1">
                <a:solidFill>
                  <a:schemeClr val="bg1"/>
                </a:solidFill>
                <a:latin typeface="Nixie One" panose="020B0604020202020204" charset="0"/>
              </a:rPr>
              <a:t>rel</a:t>
            </a:r>
            <a:r>
              <a:rPr lang="en-US" dirty="0">
                <a:solidFill>
                  <a:schemeClr val="bg1"/>
                </a:solidFill>
                <a:latin typeface="Nixie One" panose="020B0604020202020204" charset="0"/>
              </a:rPr>
              <a:t>='stylesheet’/&gt; </a:t>
            </a:r>
          </a:p>
          <a:p>
            <a:r>
              <a:rPr lang="en-US" dirty="0">
                <a:solidFill>
                  <a:srgbClr val="FF9900"/>
                </a:solidFill>
                <a:latin typeface="Nixie One" panose="020B0604020202020204" charset="0"/>
              </a:rPr>
              <a:t>&lt;/head&gt;</a:t>
            </a:r>
            <a:endParaRPr lang="pt-PT" dirty="0">
              <a:solidFill>
                <a:srgbClr val="FF9900"/>
              </a:solidFill>
              <a:latin typeface="Nixie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48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ct val="72000"/>
            </a:pPr>
            <a:r>
              <a:rPr lang="pt-PT" b="1" dirty="0">
                <a:solidFill>
                  <a:schemeClr val="bg1"/>
                </a:solidFill>
              </a:rPr>
              <a:t>Media </a:t>
            </a:r>
            <a:r>
              <a:rPr lang="pt-PT" b="1" dirty="0" err="1">
                <a:solidFill>
                  <a:schemeClr val="bg1"/>
                </a:solidFill>
              </a:rPr>
              <a:t>Querys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091133" y="1663271"/>
            <a:ext cx="3252289" cy="2604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@media screen and (max-width: 800px) { ... } </a:t>
            </a:r>
            <a:br>
              <a:rPr lang="en-US" dirty="0"/>
            </a:br>
            <a:br>
              <a:rPr lang="en-US" sz="1200" dirty="0"/>
            </a:br>
            <a:endParaRPr lang="en-US" sz="1200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@media screen and (min-width: 37.5em) { ... }</a:t>
            </a:r>
            <a:endParaRPr lang="en-US" sz="1200" dirty="0"/>
          </a:p>
        </p:txBody>
      </p:sp>
      <p:sp>
        <p:nvSpPr>
          <p:cNvPr id="398" name="Shape 398"/>
          <p:cNvSpPr txBox="1">
            <a:spLocks noGrp="1"/>
          </p:cNvSpPr>
          <p:nvPr>
            <p:ph type="body" idx="2"/>
          </p:nvPr>
        </p:nvSpPr>
        <p:spPr>
          <a:xfrm>
            <a:off x="4800578" y="1662919"/>
            <a:ext cx="3252289" cy="2604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@media screen and (min-height: 500px) and (min-width: 300px) { ... }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@media print { ... }</a:t>
            </a:r>
          </a:p>
          <a:p>
            <a:pPr marL="0" lvl="0" indent="0">
              <a:buNone/>
            </a:pPr>
            <a:endParaRPr sz="12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DC0D9E3-5D86-43C8-903D-FA11C02E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06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ct val="72000"/>
            </a:pPr>
            <a:r>
              <a:rPr lang="pt-PT" dirty="0" err="1"/>
              <a:t>Pseudo-classes</a:t>
            </a:r>
            <a:r>
              <a:rPr lang="pt-PT" dirty="0"/>
              <a:t> e </a:t>
            </a:r>
            <a:r>
              <a:rPr lang="pt-PT" dirty="0" err="1"/>
              <a:t>Selectores</a:t>
            </a:r>
            <a:endParaRPr lang="pt-PT" dirty="0"/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091133" y="1663271"/>
            <a:ext cx="3252289" cy="2604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e[foo*="bar"]</a:t>
            </a:r>
          </a:p>
          <a:p>
            <a:pPr marL="0" lvl="0" indent="0">
              <a:buNone/>
            </a:pPr>
            <a:r>
              <a:rPr lang="en-US" dirty="0"/>
              <a:t> </a:t>
            </a:r>
          </a:p>
          <a:p>
            <a:pPr marL="0" lvl="0" indent="0">
              <a:buNone/>
            </a:pPr>
            <a:r>
              <a:rPr lang="en-US" dirty="0"/>
              <a:t>e:nth-child(n) </a:t>
            </a:r>
          </a:p>
          <a:p>
            <a:pPr marL="0" lvl="0" indent="0">
              <a:buNone/>
            </a:pPr>
            <a:r>
              <a:rPr lang="en-US" dirty="0"/>
              <a:t>e:first-child </a:t>
            </a:r>
          </a:p>
          <a:p>
            <a:pPr marL="0" lvl="0" indent="0">
              <a:buNone/>
            </a:pPr>
            <a:r>
              <a:rPr lang="en-US" dirty="0"/>
              <a:t>e:last-child </a:t>
            </a:r>
            <a:br>
              <a:rPr lang="en-US" dirty="0"/>
            </a:br>
            <a:endParaRPr sz="1200" dirty="0"/>
          </a:p>
        </p:txBody>
      </p:sp>
      <p:sp>
        <p:nvSpPr>
          <p:cNvPr id="398" name="Shape 398"/>
          <p:cNvSpPr txBox="1">
            <a:spLocks noGrp="1"/>
          </p:cNvSpPr>
          <p:nvPr>
            <p:ph type="body" idx="2"/>
          </p:nvPr>
        </p:nvSpPr>
        <p:spPr>
          <a:xfrm>
            <a:off x="4800578" y="1662919"/>
            <a:ext cx="3252289" cy="2604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t-PT" dirty="0"/>
              <a:t>e:target</a:t>
            </a:r>
          </a:p>
          <a:p>
            <a:pPr marL="0" lvl="0" indent="0">
              <a:buNone/>
            </a:pPr>
            <a:r>
              <a:rPr lang="pt-PT" dirty="0"/>
              <a:t>e:checked</a:t>
            </a:r>
          </a:p>
          <a:p>
            <a:pPr marL="0" lvl="0" indent="0">
              <a:buNone/>
            </a:pPr>
            <a:r>
              <a:rPr lang="pt-PT" dirty="0"/>
              <a:t>e:not(s)</a:t>
            </a:r>
          </a:p>
          <a:p>
            <a:pPr marL="0" lvl="0" indent="0">
              <a:buNone/>
            </a:pPr>
            <a:endParaRPr lang="pt-PT" dirty="0"/>
          </a:p>
          <a:p>
            <a:pPr marL="0" lvl="0" indent="0">
              <a:buNone/>
            </a:pPr>
            <a:r>
              <a:rPr lang="pt-PT" dirty="0"/>
              <a:t>e ~ f (combinação de elementos)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DC0D9E3-5D86-43C8-903D-FA11C02E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91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457200" y="4010402"/>
            <a:ext cx="8229600" cy="11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pt-PT" dirty="0"/>
              <a:t>Elementos SVG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1CC6EA4-2BE5-4287-B0CE-03AF3AD4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3544" y="2150592"/>
            <a:ext cx="5174674" cy="1809326"/>
          </a:xfrm>
          <a:prstGeom prst="rect">
            <a:avLst/>
          </a:prstGeom>
        </p:spPr>
      </p:pic>
      <p:sp>
        <p:nvSpPr>
          <p:cNvPr id="6" name="Shape 397">
            <a:extLst>
              <a:ext uri="{FF2B5EF4-FFF2-40B4-BE49-F238E27FC236}">
                <a16:creationId xmlns:a16="http://schemas.microsoft.com/office/drawing/2014/main" id="{C643C87F-DE99-4B5B-95D5-980654DE5F7E}"/>
              </a:ext>
            </a:extLst>
          </p:cNvPr>
          <p:cNvSpPr txBox="1">
            <a:spLocks/>
          </p:cNvSpPr>
          <p:nvPr/>
        </p:nvSpPr>
        <p:spPr>
          <a:xfrm>
            <a:off x="1461656" y="512618"/>
            <a:ext cx="6096000" cy="191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None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 algn="l"/>
            <a:r>
              <a:rPr lang="en-US" sz="1000" dirty="0">
                <a:solidFill>
                  <a:srgbClr val="8A1C83"/>
                </a:solidFill>
              </a:rPr>
              <a:t>&lt;</a:t>
            </a:r>
            <a:r>
              <a:rPr lang="en-US" sz="1000" dirty="0" err="1">
                <a:solidFill>
                  <a:srgbClr val="8A1C83"/>
                </a:solidFill>
              </a:rPr>
              <a:t>svg</a:t>
            </a:r>
            <a:r>
              <a:rPr lang="en-US" sz="1000" dirty="0">
                <a:solidFill>
                  <a:srgbClr val="8A1C83"/>
                </a:solidFill>
              </a:rPr>
              <a:t> width="1144.12px" height="400px" </a:t>
            </a:r>
            <a:r>
              <a:rPr lang="en-US" sz="1000" dirty="0" err="1">
                <a:solidFill>
                  <a:srgbClr val="8A1C83"/>
                </a:solidFill>
              </a:rPr>
              <a:t>viewBox</a:t>
            </a:r>
            <a:r>
              <a:rPr lang="en-US" sz="1000" dirty="0">
                <a:solidFill>
                  <a:srgbClr val="8A1C83"/>
                </a:solidFill>
              </a:rPr>
              <a:t>="0 0 572.06 200"&gt; &lt;/</a:t>
            </a:r>
            <a:r>
              <a:rPr lang="en-US" sz="1000" dirty="0" err="1">
                <a:solidFill>
                  <a:srgbClr val="8A1C83"/>
                </a:solidFill>
              </a:rPr>
              <a:t>svg</a:t>
            </a:r>
            <a:r>
              <a:rPr lang="en-US" sz="1000" dirty="0">
                <a:solidFill>
                  <a:srgbClr val="8A1C83"/>
                </a:solidFill>
              </a:rPr>
              <a:t>&gt;</a:t>
            </a:r>
          </a:p>
          <a:p>
            <a:pPr marL="0" indent="0" algn="l"/>
            <a:r>
              <a:rPr lang="en-US" sz="1000" dirty="0">
                <a:solidFill>
                  <a:srgbClr val="8A1C83"/>
                </a:solidFill>
              </a:rPr>
              <a:t> &lt;style&gt; </a:t>
            </a:r>
          </a:p>
          <a:p>
            <a:pPr marL="0" indent="0" algn="l"/>
            <a:r>
              <a:rPr lang="en-US" sz="1000" dirty="0">
                <a:solidFill>
                  <a:srgbClr val="8A1C83"/>
                </a:solidFill>
              </a:rPr>
              <a:t>	</a:t>
            </a:r>
            <a:r>
              <a:rPr lang="en-US" sz="1000" dirty="0" err="1">
                <a:solidFill>
                  <a:srgbClr val="8A1C83"/>
                </a:solidFill>
              </a:rPr>
              <a:t>svg</a:t>
            </a:r>
            <a:r>
              <a:rPr lang="en-US" sz="1000" dirty="0">
                <a:solidFill>
                  <a:srgbClr val="8A1C83"/>
                </a:solidFill>
              </a:rPr>
              <a:t>{</a:t>
            </a:r>
            <a:r>
              <a:rPr lang="en-US" sz="1000" dirty="0" err="1">
                <a:solidFill>
                  <a:srgbClr val="8A1C83"/>
                </a:solidFill>
              </a:rPr>
              <a:t>background-color:white</a:t>
            </a:r>
            <a:r>
              <a:rPr lang="en-US" sz="1000" dirty="0">
                <a:solidFill>
                  <a:srgbClr val="8A1C83"/>
                </a:solidFill>
              </a:rPr>
              <a:t>;} </a:t>
            </a:r>
          </a:p>
          <a:p>
            <a:pPr marL="0" indent="0" algn="l"/>
            <a:r>
              <a:rPr lang="en-US" sz="1000" dirty="0">
                <a:solidFill>
                  <a:srgbClr val="8A1C83"/>
                </a:solidFill>
              </a:rPr>
              <a:t>&lt;/style&gt; </a:t>
            </a:r>
          </a:p>
          <a:p>
            <a:pPr marL="0" indent="0" algn="l"/>
            <a:r>
              <a:rPr lang="en-US" sz="1000" dirty="0">
                <a:solidFill>
                  <a:srgbClr val="8A1C83"/>
                </a:solidFill>
              </a:rPr>
              <a:t>&lt;g id="bird"&gt; &lt;/g&gt;</a:t>
            </a:r>
          </a:p>
          <a:p>
            <a:pPr marL="0" indent="0" algn="l"/>
            <a:r>
              <a:rPr lang="en-US" sz="1000" dirty="0">
                <a:solidFill>
                  <a:srgbClr val="8A1C83"/>
                </a:solidFill>
              </a:rPr>
              <a:t>&lt;path d="M48.42,78.11c0-17.45,14.14-31.58… "/&gt;</a:t>
            </a:r>
          </a:p>
          <a:p>
            <a:pPr marL="0" indent="0" algn="l"/>
            <a:endParaRPr lang="en-US" sz="1000" dirty="0">
              <a:solidFill>
                <a:srgbClr val="8A1C83"/>
              </a:solidFill>
            </a:endParaRPr>
          </a:p>
          <a:p>
            <a:pPr marL="0" indent="0" algn="l"/>
            <a:r>
              <a:rPr lang="en-US" sz="1000" dirty="0" err="1">
                <a:solidFill>
                  <a:srgbClr val="8A1C83"/>
                </a:solidFill>
              </a:rPr>
              <a:t>Rect</a:t>
            </a:r>
            <a:r>
              <a:rPr lang="en-US" sz="1000" dirty="0">
                <a:solidFill>
                  <a:srgbClr val="8A1C83"/>
                </a:solidFill>
              </a:rPr>
              <a:t>, circle, use, </a:t>
            </a:r>
            <a:r>
              <a:rPr lang="en-US" sz="1000" dirty="0" err="1">
                <a:solidFill>
                  <a:srgbClr val="8A1C83"/>
                </a:solidFill>
              </a:rPr>
              <a:t>xhref:link</a:t>
            </a:r>
            <a:r>
              <a:rPr lang="en-US" sz="1000" dirty="0">
                <a:solidFill>
                  <a:srgbClr val="8A1C83"/>
                </a:solidFill>
              </a:rPr>
              <a:t>, </a:t>
            </a:r>
            <a:r>
              <a:rPr lang="en-US" sz="1000" dirty="0" err="1">
                <a:solidFill>
                  <a:srgbClr val="8A1C83"/>
                </a:solidFill>
              </a:rPr>
              <a:t>tspan</a:t>
            </a:r>
            <a:r>
              <a:rPr lang="en-US" sz="1000" dirty="0">
                <a:solidFill>
                  <a:srgbClr val="8A1C83"/>
                </a:solidFill>
              </a:rPr>
              <a:t>, </a:t>
            </a:r>
            <a:r>
              <a:rPr lang="en-US" sz="1000" dirty="0" err="1">
                <a:solidFill>
                  <a:srgbClr val="8A1C83"/>
                </a:solidFill>
              </a:rPr>
              <a:t>defs</a:t>
            </a:r>
            <a:r>
              <a:rPr lang="en-US" sz="1000" dirty="0">
                <a:solidFill>
                  <a:srgbClr val="8A1C83"/>
                </a:solidFill>
              </a:rPr>
              <a:t>, </a:t>
            </a:r>
            <a:r>
              <a:rPr lang="en-US" sz="1000" dirty="0" err="1">
                <a:solidFill>
                  <a:srgbClr val="8A1C83"/>
                </a:solidFill>
              </a:rPr>
              <a:t>etc</a:t>
            </a:r>
            <a:r>
              <a:rPr lang="en-US" sz="1000" dirty="0">
                <a:solidFill>
                  <a:srgbClr val="8A1C83"/>
                </a:solidFill>
              </a:rPr>
              <a:t>…</a:t>
            </a:r>
            <a:br>
              <a:rPr lang="en-US" sz="1000" dirty="0">
                <a:solidFill>
                  <a:srgbClr val="8A1C83"/>
                </a:solidFill>
              </a:rPr>
            </a:br>
            <a:endParaRPr lang="en-US" sz="1000" dirty="0">
              <a:solidFill>
                <a:srgbClr val="8A1C83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ctrTitle"/>
          </p:nvPr>
        </p:nvSpPr>
        <p:spPr>
          <a:xfrm>
            <a:off x="2296037" y="1742475"/>
            <a:ext cx="4551925" cy="1658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Qual a melhor prática para nomear </a:t>
            </a:r>
            <a:br>
              <a:rPr lang="pt-PT" dirty="0"/>
            </a:br>
            <a:r>
              <a:rPr lang="pt-PT" dirty="0" err="1"/>
              <a:t>ID’s</a:t>
            </a:r>
            <a:r>
              <a:rPr lang="pt-PT" dirty="0"/>
              <a:t> e Classes?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926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195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ctrTitle"/>
          </p:nvPr>
        </p:nvSpPr>
        <p:spPr>
          <a:xfrm>
            <a:off x="1737600" y="170353"/>
            <a:ext cx="5668800" cy="11004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1º </a:t>
            </a:r>
            <a:br>
              <a:rPr lang="pt-PT" dirty="0"/>
            </a:br>
            <a:r>
              <a:rPr lang="pt-PT" dirty="0"/>
              <a:t>HTML - Melhores Práticas</a:t>
            </a: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ubTitle" idx="1"/>
          </p:nvPr>
        </p:nvSpPr>
        <p:spPr>
          <a:xfrm>
            <a:off x="2050702" y="1118420"/>
            <a:ext cx="5355698" cy="2228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/>
              <a:t>Estrutura do </a:t>
            </a:r>
            <a:r>
              <a:rPr lang="pt-PT" sz="2000" u="sng" dirty="0"/>
              <a:t>documento</a:t>
            </a:r>
          </a:p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/>
              <a:t>Seções</a:t>
            </a:r>
          </a:p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/>
              <a:t>Agrupamentos</a:t>
            </a:r>
          </a:p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/>
              <a:t>Níveis de texto</a:t>
            </a:r>
          </a:p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/>
              <a:t>Formulários</a:t>
            </a:r>
          </a:p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/>
              <a:t>Incorporação de Conteúdo e Scripts</a:t>
            </a:r>
          </a:p>
          <a:p>
            <a:pPr marL="285750" lvl="0" indent="-285750" algn="l">
              <a:buSzPct val="72000"/>
              <a:buBlip>
                <a:blip r:embed="rId3"/>
              </a:buBlip>
            </a:pPr>
            <a:r>
              <a:rPr lang="pt-PT" sz="2000" dirty="0"/>
              <a:t>Tabelas</a:t>
            </a:r>
            <a:endParaRPr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267A51-164A-4746-8043-707B2FCCF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ct val="72000"/>
            </a:pPr>
            <a:r>
              <a:rPr lang="pt-PT" b="1" dirty="0" err="1"/>
              <a:t>The</a:t>
            </a:r>
            <a:r>
              <a:rPr lang="pt-PT" b="1" dirty="0"/>
              <a:t> Stick-Man!!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8D150FF-C7C7-41E1-885E-B884876C2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518D8AC-14A0-4AF0-90D4-8B0889A9A6DE}"/>
              </a:ext>
            </a:extLst>
          </p:cNvPr>
          <p:cNvSpPr/>
          <p:nvPr/>
        </p:nvSpPr>
        <p:spPr>
          <a:xfrm>
            <a:off x="4318645" y="44532"/>
            <a:ext cx="506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dirty="0">
                <a:solidFill>
                  <a:srgbClr val="FF9900"/>
                </a:solidFill>
                <a:latin typeface="Inconsolata"/>
                <a:ea typeface="Inconsolata"/>
                <a:cs typeface="Inconsolata"/>
                <a:sym typeface="Inconsolata"/>
              </a:rPr>
              <a:t>😂</a:t>
            </a:r>
            <a:endParaRPr lang="pt-PT" sz="2000" dirty="0">
              <a:solidFill>
                <a:srgbClr val="FF99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E62CFB-D7CB-4C0D-99D6-5B54D3FC9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436" y="1938573"/>
            <a:ext cx="4100946" cy="2053754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A030BE7-2A6C-48B1-B578-DE0D39F54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163" y="3963419"/>
            <a:ext cx="2035491" cy="39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472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b="1" i="0" u="none" strike="noStrike" cap="none" normalizeH="0" baseline="0" dirty="0">
                <a:ln>
                  <a:noFill/>
                </a:ln>
                <a:solidFill>
                  <a:srgbClr val="8A1C83"/>
                </a:solidFill>
                <a:effectLst/>
                <a:latin typeface="Nixie One" panose="020B0604020202020204" charset="0"/>
              </a:rPr>
              <a:t>.stick-</a:t>
            </a:r>
            <a:r>
              <a:rPr kumimoji="0" lang="pt-PT" altLang="pt-PT" sz="1200" b="1" i="0" u="none" strike="noStrike" cap="none" normalizeH="0" baseline="0" dirty="0" err="1">
                <a:ln>
                  <a:noFill/>
                </a:ln>
                <a:solidFill>
                  <a:srgbClr val="8A1C83"/>
                </a:solidFill>
                <a:effectLst/>
                <a:latin typeface="Nixie One" panose="020B0604020202020204" charset="0"/>
              </a:rPr>
              <a:t>man</a:t>
            </a:r>
            <a: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rgbClr val="8A1C83"/>
                </a:solidFill>
                <a:effectLst/>
                <a:latin typeface="Nixie One" panose="020B0604020202020204" charset="0"/>
              </a:rPr>
              <a:t> { }</a:t>
            </a:r>
            <a: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rgbClr val="8A1C83"/>
                </a:solidFill>
                <a:effectLst/>
                <a:latin typeface="Nixie One" panose="020B0604020202020204" charset="0"/>
              </a:rPr>
              <a:t> 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rgbClr val="8A1C83"/>
              </a:solidFill>
              <a:effectLst/>
              <a:latin typeface="Nixie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53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ct val="72000"/>
            </a:pPr>
            <a:r>
              <a:rPr lang="pt-PT" b="1" dirty="0" err="1"/>
              <a:t>The</a:t>
            </a:r>
            <a:r>
              <a:rPr lang="pt-PT" b="1" dirty="0"/>
              <a:t> Stick-Man!!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8D150FF-C7C7-41E1-885E-B884876C2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518D8AC-14A0-4AF0-90D4-8B0889A9A6DE}"/>
              </a:ext>
            </a:extLst>
          </p:cNvPr>
          <p:cNvSpPr/>
          <p:nvPr/>
        </p:nvSpPr>
        <p:spPr>
          <a:xfrm>
            <a:off x="4318645" y="44532"/>
            <a:ext cx="506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dirty="0">
                <a:solidFill>
                  <a:srgbClr val="FF9900"/>
                </a:solidFill>
                <a:latin typeface="Inconsolata"/>
                <a:ea typeface="Inconsolata"/>
                <a:cs typeface="Inconsolata"/>
                <a:sym typeface="Inconsolata"/>
              </a:rPr>
              <a:t>😂</a:t>
            </a:r>
            <a:endParaRPr lang="pt-PT" sz="2000" dirty="0">
              <a:solidFill>
                <a:srgbClr val="FF990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4B0AD3-AC83-4281-A51B-84AA5C373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078" y="1825532"/>
            <a:ext cx="4331078" cy="2169004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DA87A5C1-C861-4D46-82EE-E7CA4D834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249" y="1928704"/>
            <a:ext cx="1774039" cy="159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472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b="1" u="none" strike="noStrike" cap="none" normalizeH="0" baseline="0" dirty="0">
                <a:ln>
                  <a:noFill/>
                </a:ln>
                <a:solidFill>
                  <a:srgbClr val="8A1C83"/>
                </a:solidFill>
                <a:effectLst/>
                <a:latin typeface="Nixie One" panose="020B0604020202020204" charset="0"/>
              </a:rPr>
              <a:t>stick-</a:t>
            </a:r>
            <a:r>
              <a:rPr kumimoji="0" lang="pt-PT" altLang="pt-PT" sz="1200" b="1" u="none" strike="noStrike" cap="none" normalizeH="0" baseline="0" dirty="0" err="1">
                <a:ln>
                  <a:noFill/>
                </a:ln>
                <a:solidFill>
                  <a:srgbClr val="8A1C83"/>
                </a:solidFill>
                <a:effectLst/>
                <a:latin typeface="Nixie One" panose="020B0604020202020204" charset="0"/>
              </a:rPr>
              <a:t>man</a:t>
            </a:r>
            <a:r>
              <a:rPr lang="pt-PT" altLang="pt-PT" sz="1200" b="1" dirty="0">
                <a:solidFill>
                  <a:srgbClr val="8A1C83"/>
                </a:solidFill>
                <a:latin typeface="Nixie One" panose="020B0604020202020204" charset="0"/>
              </a:rPr>
              <a:t>__</a:t>
            </a:r>
            <a:r>
              <a:rPr lang="pt-PT" altLang="pt-PT" sz="1200" b="1" dirty="0" err="1">
                <a:solidFill>
                  <a:srgbClr val="8A1C83"/>
                </a:solidFill>
                <a:latin typeface="Nixie One" panose="020B0604020202020204" charset="0"/>
              </a:rPr>
              <a:t>head</a:t>
            </a:r>
            <a:r>
              <a:rPr kumimoji="0" lang="pt-PT" altLang="pt-PT" sz="1200" b="1" u="none" strike="noStrike" cap="none" normalizeH="0" baseline="0" dirty="0">
                <a:ln>
                  <a:noFill/>
                </a:ln>
                <a:solidFill>
                  <a:srgbClr val="8A1C83"/>
                </a:solidFill>
                <a:effectLst/>
                <a:latin typeface="Nixie One" panose="020B0604020202020204" charset="0"/>
              </a:rPr>
              <a:t>{ }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200" b="1" u="sng" strike="noStrike" cap="none" normalizeH="0" baseline="0" dirty="0">
              <a:ln>
                <a:noFill/>
              </a:ln>
              <a:solidFill>
                <a:srgbClr val="8A1C83"/>
              </a:solidFill>
              <a:effectLst/>
              <a:latin typeface="Nixie One" panose="020B060402020202020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600" b="1" u="none" strike="noStrike" cap="none" normalizeH="0" baseline="0" dirty="0">
                <a:ln>
                  <a:noFill/>
                </a:ln>
                <a:solidFill>
                  <a:srgbClr val="8A1C83"/>
                </a:solidFill>
                <a:effectLst/>
                <a:latin typeface="Nixie One" panose="020B060402020202020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PT" altLang="pt-PT" sz="1200" b="1" dirty="0">
                <a:solidFill>
                  <a:srgbClr val="8A1C83"/>
                </a:solidFill>
                <a:latin typeface="Nixie One" panose="020B0604020202020204" charset="0"/>
              </a:rPr>
              <a:t>stick-</a:t>
            </a:r>
            <a:r>
              <a:rPr lang="pt-PT" altLang="pt-PT" sz="1200" b="1" dirty="0" err="1">
                <a:solidFill>
                  <a:srgbClr val="8A1C83"/>
                </a:solidFill>
                <a:latin typeface="Nixie One" panose="020B0604020202020204" charset="0"/>
              </a:rPr>
              <a:t>man</a:t>
            </a:r>
            <a:r>
              <a:rPr lang="pt-PT" altLang="pt-PT" sz="1200" b="1" dirty="0">
                <a:solidFill>
                  <a:srgbClr val="8A1C83"/>
                </a:solidFill>
                <a:latin typeface="Nixie One" panose="020B0604020202020204" charset="0"/>
              </a:rPr>
              <a:t>__</a:t>
            </a:r>
            <a:r>
              <a:rPr lang="pt-PT" altLang="pt-PT" sz="1200" b="1" dirty="0" err="1">
                <a:solidFill>
                  <a:srgbClr val="8A1C83"/>
                </a:solidFill>
                <a:latin typeface="Nixie One" panose="020B0604020202020204" charset="0"/>
              </a:rPr>
              <a:t>arms</a:t>
            </a:r>
            <a:r>
              <a:rPr lang="pt-PT" altLang="pt-PT" sz="1200" b="1" dirty="0">
                <a:solidFill>
                  <a:srgbClr val="8A1C83"/>
                </a:solidFill>
                <a:latin typeface="Nixie One" panose="020B0604020202020204" charset="0"/>
              </a:rPr>
              <a:t>{ 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PT" altLang="pt-PT" sz="1200" b="1" dirty="0">
              <a:solidFill>
                <a:srgbClr val="8A1C83"/>
              </a:solidFill>
              <a:latin typeface="Nixie One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PT" altLang="pt-PT" sz="1200" b="1" dirty="0">
              <a:solidFill>
                <a:srgbClr val="8A1C83"/>
              </a:solidFill>
              <a:latin typeface="Nixie One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PT" altLang="pt-PT" sz="1200" b="1" dirty="0">
              <a:solidFill>
                <a:srgbClr val="8A1C83"/>
              </a:solidFill>
              <a:latin typeface="Nixie One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PT" altLang="pt-PT" sz="1200" b="1" dirty="0">
                <a:solidFill>
                  <a:srgbClr val="8A1C83"/>
                </a:solidFill>
                <a:latin typeface="Nixie One" panose="020B0604020202020204" charset="0"/>
              </a:rPr>
              <a:t>stick-</a:t>
            </a:r>
            <a:r>
              <a:rPr lang="pt-PT" altLang="pt-PT" sz="1200" b="1" dirty="0" err="1">
                <a:solidFill>
                  <a:srgbClr val="8A1C83"/>
                </a:solidFill>
                <a:latin typeface="Nixie One" panose="020B0604020202020204" charset="0"/>
              </a:rPr>
              <a:t>man</a:t>
            </a:r>
            <a:r>
              <a:rPr lang="pt-PT" altLang="pt-PT" sz="1200" b="1" dirty="0">
                <a:solidFill>
                  <a:srgbClr val="8A1C83"/>
                </a:solidFill>
                <a:latin typeface="Nixie One" panose="020B0604020202020204" charset="0"/>
              </a:rPr>
              <a:t>__</a:t>
            </a:r>
            <a:r>
              <a:rPr lang="pt-PT" altLang="pt-PT" sz="1200" b="1" dirty="0" err="1">
                <a:solidFill>
                  <a:srgbClr val="8A1C83"/>
                </a:solidFill>
                <a:latin typeface="Nixie One" panose="020B0604020202020204" charset="0"/>
              </a:rPr>
              <a:t>feet</a:t>
            </a:r>
            <a:r>
              <a:rPr lang="pt-PT" altLang="pt-PT" sz="1200" b="1" dirty="0">
                <a:solidFill>
                  <a:srgbClr val="8A1C83"/>
                </a:solidFill>
                <a:latin typeface="Nixie One" panose="020B0604020202020204" charset="0"/>
              </a:rPr>
              <a:t>{ }</a:t>
            </a:r>
            <a:endParaRPr kumimoji="0" lang="pt-PT" altLang="pt-PT" sz="1800" b="1" u="none" strike="noStrike" cap="none" normalizeH="0" baseline="0" dirty="0">
              <a:ln>
                <a:noFill/>
              </a:ln>
              <a:solidFill>
                <a:srgbClr val="8A1C83"/>
              </a:solidFill>
              <a:effectLst/>
              <a:latin typeface="Nixie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06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ct val="72000"/>
            </a:pPr>
            <a:r>
              <a:rPr lang="pt-PT" b="1" dirty="0" err="1"/>
              <a:t>The</a:t>
            </a:r>
            <a:r>
              <a:rPr lang="pt-PT" b="1" dirty="0"/>
              <a:t> Stick-Man!!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8D150FF-C7C7-41E1-885E-B884876C2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518D8AC-14A0-4AF0-90D4-8B0889A9A6DE}"/>
              </a:ext>
            </a:extLst>
          </p:cNvPr>
          <p:cNvSpPr/>
          <p:nvPr/>
        </p:nvSpPr>
        <p:spPr>
          <a:xfrm>
            <a:off x="4318645" y="44532"/>
            <a:ext cx="506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dirty="0">
                <a:solidFill>
                  <a:srgbClr val="FF9900"/>
                </a:solidFill>
                <a:latin typeface="Inconsolata"/>
                <a:ea typeface="Inconsolata"/>
                <a:cs typeface="Inconsolata"/>
                <a:sym typeface="Inconsolata"/>
              </a:rPr>
              <a:t>😂</a:t>
            </a:r>
            <a:endParaRPr lang="pt-PT" sz="2000" dirty="0">
              <a:solidFill>
                <a:srgbClr val="FF9900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1347AB1-0861-40F4-8CC9-F851AAA68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416" y="1914391"/>
            <a:ext cx="2994229" cy="131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472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pt-PT" altLang="pt-PT" sz="1200" b="1" u="none" strike="noStrike" cap="none" normalizeH="0" baseline="0" dirty="0">
                <a:ln>
                  <a:noFill/>
                </a:ln>
                <a:solidFill>
                  <a:srgbClr val="8A1C83"/>
                </a:solidFill>
                <a:effectLst/>
                <a:latin typeface="Nixie One" panose="020B0604020202020204" charset="0"/>
              </a:rPr>
              <a:t>Modificadores:</a:t>
            </a:r>
            <a:br>
              <a:rPr kumimoji="0" lang="pt-PT" altLang="pt-PT" sz="1200" b="1" u="none" strike="noStrike" cap="none" normalizeH="0" baseline="0" dirty="0">
                <a:ln>
                  <a:noFill/>
                </a:ln>
                <a:solidFill>
                  <a:srgbClr val="8A1C83"/>
                </a:solidFill>
                <a:effectLst/>
                <a:latin typeface="Nixie One" panose="020B0604020202020204" charset="0"/>
              </a:rPr>
            </a:br>
            <a:br>
              <a:rPr kumimoji="0" lang="pt-PT" altLang="pt-PT" sz="1200" b="1" u="none" strike="noStrike" cap="none" normalizeH="0" baseline="0" dirty="0">
                <a:ln>
                  <a:noFill/>
                </a:ln>
                <a:solidFill>
                  <a:srgbClr val="8A1C83"/>
                </a:solidFill>
                <a:effectLst/>
                <a:latin typeface="Nixie One" panose="020B0604020202020204" charset="0"/>
              </a:rPr>
            </a:br>
            <a:r>
              <a:rPr lang="pt-PT" altLang="pt-PT" sz="1200" b="1" dirty="0">
                <a:solidFill>
                  <a:srgbClr val="8A1C83"/>
                </a:solidFill>
                <a:latin typeface="Nixie One" panose="020B0604020202020204" charset="0"/>
              </a:rPr>
              <a:t>stick-</a:t>
            </a:r>
            <a:r>
              <a:rPr lang="pt-PT" altLang="pt-PT" sz="1200" b="1" dirty="0" err="1">
                <a:solidFill>
                  <a:srgbClr val="8A1C83"/>
                </a:solidFill>
                <a:latin typeface="Nixie One" panose="020B0604020202020204" charset="0"/>
              </a:rPr>
              <a:t>man_head</a:t>
            </a:r>
            <a:r>
              <a:rPr lang="pt-PT" altLang="pt-PT" sz="1200" b="1" dirty="0">
                <a:solidFill>
                  <a:srgbClr val="8A1C83"/>
                </a:solidFill>
                <a:latin typeface="Nixie One" panose="020B0604020202020204" charset="0"/>
              </a:rPr>
              <a:t>--</a:t>
            </a:r>
            <a:r>
              <a:rPr lang="pt-PT" altLang="pt-PT" sz="1200" b="1" dirty="0" err="1">
                <a:solidFill>
                  <a:srgbClr val="8A1C83"/>
                </a:solidFill>
                <a:latin typeface="Nixie One" panose="020B0604020202020204" charset="0"/>
              </a:rPr>
              <a:t>small</a:t>
            </a:r>
            <a:r>
              <a:rPr lang="pt-PT" altLang="pt-PT" sz="1200" b="1" dirty="0">
                <a:solidFill>
                  <a:srgbClr val="8A1C83"/>
                </a:solidFill>
                <a:latin typeface="Nixie One" panose="020B0604020202020204" charset="0"/>
              </a:rPr>
              <a:t>{ }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200" b="1" u="none" strike="noStrike" cap="none" normalizeH="0" baseline="0" dirty="0">
              <a:ln>
                <a:noFill/>
              </a:ln>
              <a:solidFill>
                <a:srgbClr val="8A1C83"/>
              </a:solidFill>
              <a:effectLst/>
              <a:latin typeface="Nixie One" panose="020B060402020202020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PT" sz="1200" b="1" dirty="0">
              <a:solidFill>
                <a:srgbClr val="8A1C83"/>
              </a:solidFill>
              <a:latin typeface="Nixie One" panose="020B060402020202020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PT" altLang="pt-PT" sz="1200" b="1" dirty="0">
                <a:solidFill>
                  <a:srgbClr val="8A1C83"/>
                </a:solidFill>
                <a:latin typeface="Nixie One" panose="020B0604020202020204" charset="0"/>
              </a:rPr>
              <a:t>stick-</a:t>
            </a:r>
            <a:r>
              <a:rPr lang="pt-PT" altLang="pt-PT" sz="1200" b="1" dirty="0" err="1">
                <a:solidFill>
                  <a:srgbClr val="8A1C83"/>
                </a:solidFill>
                <a:latin typeface="Nixie One" panose="020B0604020202020204" charset="0"/>
              </a:rPr>
              <a:t>man_head</a:t>
            </a:r>
            <a:r>
              <a:rPr lang="pt-PT" altLang="pt-PT" sz="1200" b="1" dirty="0">
                <a:solidFill>
                  <a:srgbClr val="8A1C83"/>
                </a:solidFill>
                <a:latin typeface="Nixie One" panose="020B0604020202020204" charset="0"/>
              </a:rPr>
              <a:t>--</a:t>
            </a:r>
            <a:r>
              <a:rPr lang="pt-PT" altLang="pt-PT" sz="1200" b="1" dirty="0" err="1">
                <a:solidFill>
                  <a:srgbClr val="8A1C83"/>
                </a:solidFill>
                <a:latin typeface="Nixie One" panose="020B0604020202020204" charset="0"/>
              </a:rPr>
              <a:t>big</a:t>
            </a:r>
            <a:r>
              <a:rPr lang="pt-PT" altLang="pt-PT" sz="1200" b="1" dirty="0">
                <a:solidFill>
                  <a:srgbClr val="8A1C83"/>
                </a:solidFill>
                <a:latin typeface="Nixie One" panose="020B0604020202020204" charset="0"/>
              </a:rPr>
              <a:t>{ }</a:t>
            </a:r>
            <a:endParaRPr kumimoji="0" lang="pt-PT" altLang="pt-PT" sz="1800" b="1" u="none" strike="noStrike" cap="none" normalizeH="0" baseline="0" dirty="0">
              <a:ln>
                <a:noFill/>
              </a:ln>
              <a:solidFill>
                <a:srgbClr val="8A1C83"/>
              </a:solidFill>
              <a:effectLst/>
              <a:latin typeface="Nixie One" panose="020B060402020202020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7262BB-8776-4124-89E8-F28ED3E2D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22" y="1914391"/>
            <a:ext cx="3219879" cy="16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41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chemeClr val="bg1"/>
                </a:solidFill>
              </a:rPr>
              <a:t>Variáveis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091133" y="1663271"/>
            <a:ext cx="3252289" cy="2804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b="1" dirty="0" err="1"/>
              <a:t>css</a:t>
            </a:r>
            <a:endParaRPr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1200" dirty="0"/>
              <a:t>.site-</a:t>
            </a:r>
            <a:r>
              <a:rPr lang="pt-PT" sz="1200" dirty="0" err="1"/>
              <a:t>navegation</a:t>
            </a:r>
            <a:endParaRPr lang="pt-PT"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pt-PT" sz="1200" dirty="0"/>
          </a:p>
          <a:p>
            <a:pPr marL="0" lvl="0" indent="0">
              <a:buNone/>
            </a:pPr>
            <a:r>
              <a:rPr lang="pt-PT" sz="1200" b="1" dirty="0" err="1"/>
              <a:t>js</a:t>
            </a:r>
            <a:endParaRPr lang="pt-PT" sz="1200" b="1" dirty="0"/>
          </a:p>
          <a:p>
            <a:pPr marL="0" indent="0">
              <a:buNone/>
            </a:pPr>
            <a:r>
              <a:rPr lang="pt-PT" sz="1200" dirty="0"/>
              <a:t>.</a:t>
            </a:r>
            <a:r>
              <a:rPr lang="pt-PT" sz="1200" dirty="0" err="1"/>
              <a:t>js</a:t>
            </a:r>
            <a:r>
              <a:rPr lang="pt-PT" sz="1200" dirty="0"/>
              <a:t>-site-</a:t>
            </a:r>
            <a:r>
              <a:rPr lang="pt-PT" sz="1200" dirty="0" err="1"/>
              <a:t>navegation</a:t>
            </a:r>
            <a:endParaRPr lang="pt-PT"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pt-PT"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98" name="Shape 398"/>
          <p:cNvSpPr txBox="1">
            <a:spLocks noGrp="1"/>
          </p:cNvSpPr>
          <p:nvPr>
            <p:ph type="body" idx="2"/>
          </p:nvPr>
        </p:nvSpPr>
        <p:spPr>
          <a:xfrm>
            <a:off x="3350575" y="1662919"/>
            <a:ext cx="5159351" cy="2604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t-PT" sz="1200" b="1" dirty="0" err="1"/>
              <a:t>Rel</a:t>
            </a:r>
            <a:r>
              <a:rPr lang="pt-PT" sz="1200" b="1" dirty="0"/>
              <a:t> atribute </a:t>
            </a:r>
            <a:r>
              <a:rPr lang="pt-PT" sz="1200" b="1" dirty="0" err="1"/>
              <a:t>vs</a:t>
            </a:r>
            <a:r>
              <a:rPr lang="pt-PT" sz="1200" b="1" dirty="0"/>
              <a:t> data atribute</a:t>
            </a:r>
            <a:br>
              <a:rPr lang="pt-PT" sz="1200" b="1" dirty="0"/>
            </a:br>
            <a:br>
              <a:rPr lang="pt-PT" sz="1200" b="1" dirty="0"/>
            </a:br>
            <a:r>
              <a:rPr lang="pt-PT" sz="1200" dirty="0"/>
              <a:t>data-atributos – aguardar dados</a:t>
            </a:r>
          </a:p>
          <a:p>
            <a:pPr marL="0" lvl="0" indent="0">
              <a:buNone/>
            </a:pPr>
            <a:endParaRPr lang="pt-PT" sz="1200" dirty="0"/>
          </a:p>
          <a:p>
            <a:pPr marL="0" indent="0">
              <a:buNone/>
            </a:pPr>
            <a:r>
              <a:rPr lang="pt-PT" sz="1200" dirty="0" err="1"/>
              <a:t>Rel</a:t>
            </a:r>
            <a:r>
              <a:rPr lang="pt-PT" sz="1200" dirty="0"/>
              <a:t> atributos – relacionamento entre o ficheiro e o documento referenciado.</a:t>
            </a:r>
          </a:p>
          <a:p>
            <a:pPr marL="0" indent="0">
              <a:buNone/>
            </a:pPr>
            <a:r>
              <a:rPr lang="en-US" altLang="en-US" sz="1200" dirty="0" err="1"/>
              <a:t>const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nav</a:t>
            </a:r>
            <a:r>
              <a:rPr lang="en-US" altLang="en-US" sz="1200" dirty="0"/>
              <a:t> = </a:t>
            </a:r>
            <a:r>
              <a:rPr lang="en-US" altLang="en-US" sz="1200" dirty="0" err="1"/>
              <a:t>document.querySelector</a:t>
            </a:r>
            <a:r>
              <a:rPr lang="en-US" altLang="en-US" sz="1200" dirty="0"/>
              <a:t>("[</a:t>
            </a:r>
            <a:r>
              <a:rPr lang="en-US" altLang="en-US" sz="1200" dirty="0" err="1"/>
              <a:t>rel</a:t>
            </a:r>
            <a:r>
              <a:rPr lang="en-US" altLang="en-US" sz="1200" dirty="0"/>
              <a:t>='</a:t>
            </a:r>
            <a:r>
              <a:rPr lang="en-US" altLang="en-US" sz="1200" dirty="0" err="1"/>
              <a:t>js</a:t>
            </a:r>
            <a:r>
              <a:rPr lang="en-US" altLang="en-US" sz="1200" dirty="0"/>
              <a:t>-site-navigation']") </a:t>
            </a:r>
          </a:p>
          <a:p>
            <a:pPr marL="0" indent="0">
              <a:buNone/>
            </a:pPr>
            <a:endParaRPr lang="pt-PT" sz="12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DC0D9E3-5D86-43C8-903D-FA11C02E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5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 err="1">
                <a:solidFill>
                  <a:schemeClr val="bg1"/>
                </a:solidFill>
              </a:rPr>
              <a:t>Bootstrap</a:t>
            </a:r>
            <a:r>
              <a:rPr lang="pt-PT" b="1" dirty="0">
                <a:solidFill>
                  <a:schemeClr val="bg1"/>
                </a:solidFill>
              </a:rPr>
              <a:t> Variáveis</a:t>
            </a:r>
            <a:br>
              <a:rPr lang="pt-PT" b="1" dirty="0">
                <a:solidFill>
                  <a:schemeClr val="bg1"/>
                </a:solidFill>
              </a:rPr>
            </a:br>
            <a:r>
              <a:rPr lang="pt-PT" b="1" dirty="0">
                <a:solidFill>
                  <a:schemeClr val="bg1"/>
                </a:solidFill>
              </a:rPr>
              <a:t>exemplos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801325" y="1200602"/>
            <a:ext cx="2410200" cy="2415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Buttons</a:t>
            </a:r>
            <a:br>
              <a:rPr lang="pt-PT" sz="1200" dirty="0">
                <a:solidFill>
                  <a:srgbClr val="8A1C83"/>
                </a:solidFill>
                <a:latin typeface="+mj-lt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btn-info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 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btn-outline-info</a:t>
            </a:r>
            <a:endParaRPr lang="pt-PT" sz="1050" dirty="0">
              <a:solidFill>
                <a:srgbClr val="8A1C83"/>
              </a:solidFill>
              <a:latin typeface="Nixie One" panose="020B0604020202020204" charset="0"/>
            </a:endParaRPr>
          </a:p>
          <a:p>
            <a:pPr marL="0" indent="0">
              <a:buNone/>
            </a:pPr>
            <a:r>
              <a:rPr lang="pt-PT" sz="1000" b="1" dirty="0" err="1">
                <a:solidFill>
                  <a:srgbClr val="8A1C83"/>
                </a:solidFill>
                <a:latin typeface="+mj-lt"/>
              </a:rPr>
              <a:t>Button</a:t>
            </a:r>
            <a:r>
              <a:rPr lang="pt-PT" sz="1000" b="1" dirty="0">
                <a:solidFill>
                  <a:srgbClr val="8A1C83"/>
                </a:solidFill>
                <a:latin typeface="+mj-lt"/>
              </a:rPr>
              <a:t> </a:t>
            </a:r>
            <a:r>
              <a:rPr lang="pt-PT" sz="1000" b="1" dirty="0" err="1">
                <a:solidFill>
                  <a:srgbClr val="8A1C83"/>
                </a:solidFill>
                <a:latin typeface="+mj-lt"/>
              </a:rPr>
              <a:t>modifiers</a:t>
            </a:r>
            <a:br>
              <a:rPr lang="pt-PT" sz="1000" b="1" dirty="0">
                <a:solidFill>
                  <a:srgbClr val="8A1C83"/>
                </a:solidFill>
                <a:latin typeface="+mj-lt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btn-sm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endParaRPr lang="pt-PT" sz="1050" dirty="0">
              <a:solidFill>
                <a:srgbClr val="8A1C83"/>
              </a:solidFill>
              <a:latin typeface="Nixie One" panose="020B0604020202020204" charset="0"/>
            </a:endParaRPr>
          </a:p>
          <a:p>
            <a:pPr marL="0" indent="0">
              <a:buNone/>
            </a:pPr>
            <a:r>
              <a:rPr lang="pt-PT" sz="1200" b="1" dirty="0">
                <a:solidFill>
                  <a:srgbClr val="8A1C83"/>
                </a:solidFill>
                <a:latin typeface="+mj-lt"/>
              </a:rPr>
              <a:t>Badges</a:t>
            </a:r>
            <a:br>
              <a:rPr lang="pt-PT" sz="1200" b="1" dirty="0">
                <a:solidFill>
                  <a:srgbClr val="8A1C83"/>
                </a:solidFill>
                <a:latin typeface="+mj-lt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Badge-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info</a:t>
            </a:r>
            <a:endParaRPr lang="pt-PT" sz="1050" dirty="0">
              <a:solidFill>
                <a:srgbClr val="8A1C83"/>
              </a:solidFill>
              <a:latin typeface="Nixie One" panose="020B0604020202020204" charset="0"/>
            </a:endParaRPr>
          </a:p>
          <a:p>
            <a:pPr marL="0" indent="0">
              <a:buNone/>
            </a:pP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Cards</a:t>
            </a:r>
            <a:endParaRPr lang="pt-PT" sz="1200" b="1" dirty="0">
              <a:solidFill>
                <a:srgbClr val="8A1C83"/>
              </a:solidFill>
              <a:latin typeface="+mj-lt"/>
            </a:endParaRP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05A8A65-2251-4EE9-A45C-8AE51E071E4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34886" y="1200602"/>
            <a:ext cx="2410200" cy="2415648"/>
          </a:xfrm>
        </p:spPr>
        <p:txBody>
          <a:bodyPr/>
          <a:lstStyle/>
          <a:p>
            <a:pPr marL="139700" indent="0">
              <a:buNone/>
            </a:pP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Custom</a:t>
            </a:r>
            <a:r>
              <a:rPr lang="pt-PT" sz="1200" b="1" dirty="0">
                <a:solidFill>
                  <a:srgbClr val="8A1C83"/>
                </a:solidFill>
                <a:latin typeface="+mj-lt"/>
              </a:rPr>
              <a:t> </a:t>
            </a: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Forms</a:t>
            </a:r>
            <a:endParaRPr lang="pt-PT" sz="1200" b="1" dirty="0">
              <a:solidFill>
                <a:srgbClr val="8A1C83"/>
              </a:solidFill>
              <a:latin typeface="+mj-lt"/>
            </a:endParaRPr>
          </a:p>
          <a:p>
            <a:pPr marL="139700" indent="0">
              <a:buNone/>
            </a:pP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checkbox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radio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select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, file, range (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max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, min 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values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)</a:t>
            </a:r>
          </a:p>
          <a:p>
            <a:pPr marL="139700" indent="0">
              <a:buNone/>
            </a:pP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Grid</a:t>
            </a:r>
            <a:br>
              <a:rPr lang="pt-PT" sz="1200" b="1" dirty="0">
                <a:solidFill>
                  <a:srgbClr val="8A1C83"/>
                </a:solidFill>
                <a:latin typeface="+mj-lt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no-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gutters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 (m-0, p-0)</a:t>
            </a:r>
            <a:br>
              <a:rPr lang="en-US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en-US" sz="1050" dirty="0">
                <a:solidFill>
                  <a:srgbClr val="8A1C83"/>
                </a:solidFill>
                <a:latin typeface="Nixie One" panose="020B0604020202020204" charset="0"/>
              </a:rPr>
              <a:t>offsets</a:t>
            </a:r>
          </a:p>
          <a:p>
            <a:pPr marL="139700" indent="0">
              <a:buNone/>
            </a:pP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Images</a:t>
            </a:r>
            <a:endParaRPr lang="pt-PT" sz="1200" b="1" dirty="0">
              <a:solidFill>
                <a:srgbClr val="8A1C83"/>
              </a:solidFill>
              <a:latin typeface="+mj-lt"/>
            </a:endParaRPr>
          </a:p>
          <a:p>
            <a:pPr marL="139700" indent="0">
              <a:buNone/>
            </a:pP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Img-fluid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Img-thumbnail</a:t>
            </a:r>
            <a:endParaRPr lang="pt-PT" sz="1050" dirty="0">
              <a:solidFill>
                <a:srgbClr val="8A1C83"/>
              </a:solidFill>
              <a:latin typeface="Nixie One" panose="020B0604020202020204" charset="0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3FE8C57-A3C8-4DBE-92E9-11B08BE3D79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868447" y="1200602"/>
            <a:ext cx="2474228" cy="2415648"/>
          </a:xfrm>
        </p:spPr>
        <p:txBody>
          <a:bodyPr/>
          <a:lstStyle/>
          <a:p>
            <a:pPr marL="139700" indent="0">
              <a:buNone/>
            </a:pPr>
            <a:r>
              <a:rPr lang="pt-PT" sz="1200" b="1" dirty="0">
                <a:solidFill>
                  <a:srgbClr val="8A1C83"/>
                </a:solidFill>
                <a:latin typeface="+mj-lt"/>
              </a:rPr>
              <a:t>Media </a:t>
            </a: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Objects</a:t>
            </a:r>
            <a:endParaRPr lang="pt-PT" sz="1200" b="1" dirty="0">
              <a:solidFill>
                <a:srgbClr val="8A1C83"/>
              </a:solidFill>
              <a:latin typeface="+mj-lt"/>
            </a:endParaRPr>
          </a:p>
          <a:p>
            <a:pPr marL="139700" indent="0">
              <a:buNone/>
            </a:pP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d-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flex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 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align-selt-start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d-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flex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 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align-selt-center</a:t>
            </a:r>
            <a:br>
              <a:rPr lang="en-US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d-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flex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 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align-selt-end</a:t>
            </a:r>
            <a:endParaRPr lang="pt-PT" sz="1050" dirty="0">
              <a:solidFill>
                <a:srgbClr val="8A1C83"/>
              </a:solidFill>
              <a:latin typeface="Nixie One" panose="020B0604020202020204" charset="0"/>
            </a:endParaRPr>
          </a:p>
          <a:p>
            <a:pPr marL="139700" indent="0">
              <a:buNone/>
            </a:pP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Navbar</a:t>
            </a:r>
            <a:endParaRPr lang="pt-PT" sz="1200" b="1" dirty="0">
              <a:solidFill>
                <a:srgbClr val="8A1C83"/>
              </a:solidFill>
              <a:latin typeface="+mj-lt"/>
            </a:endParaRPr>
          </a:p>
          <a:p>
            <a:pPr marL="139700" indent="0">
              <a:buNone/>
            </a:pP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Navbar-brand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navbar-dark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 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bg-dark</a:t>
            </a:r>
            <a:endParaRPr lang="pt-PT" sz="1050" dirty="0">
              <a:solidFill>
                <a:srgbClr val="8A1C83"/>
              </a:solidFill>
              <a:latin typeface="Nixie One" panose="020B0604020202020204" charset="0"/>
            </a:endParaRPr>
          </a:p>
          <a:p>
            <a:pPr marL="139700" indent="0">
              <a:buNone/>
            </a:pPr>
            <a:endParaRPr lang="en-US" sz="1050" dirty="0">
              <a:solidFill>
                <a:srgbClr val="8A1C83"/>
              </a:solidFill>
              <a:latin typeface="Nixie One" panose="020B0604020202020204" charset="0"/>
            </a:endParaRPr>
          </a:p>
          <a:p>
            <a:pPr marL="139700" indent="0">
              <a:buNone/>
            </a:pP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Pagination</a:t>
            </a:r>
            <a:endParaRPr lang="pt-PT" sz="1200" b="1" dirty="0">
              <a:solidFill>
                <a:srgbClr val="8A1C83"/>
              </a:solidFill>
              <a:latin typeface="+mj-lt"/>
            </a:endParaRPr>
          </a:p>
          <a:p>
            <a:pPr marL="139700" indent="0">
              <a:buNone/>
            </a:pP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Popover</a:t>
            </a:r>
            <a:endParaRPr lang="en-US" sz="1200" b="1" dirty="0">
              <a:solidFill>
                <a:srgbClr val="8A1C83"/>
              </a:solidFill>
              <a:latin typeface="+mj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DC0D9E3-5D86-43C8-903D-FA11C02E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  <p:sp>
        <p:nvSpPr>
          <p:cNvPr id="10" name="Shape 397">
            <a:extLst>
              <a:ext uri="{FF2B5EF4-FFF2-40B4-BE49-F238E27FC236}">
                <a16:creationId xmlns:a16="http://schemas.microsoft.com/office/drawing/2014/main" id="{18F4C72F-351B-43BA-87DC-449E69B6F9B1}"/>
              </a:ext>
            </a:extLst>
          </p:cNvPr>
          <p:cNvSpPr txBox="1">
            <a:spLocks/>
          </p:cNvSpPr>
          <p:nvPr/>
        </p:nvSpPr>
        <p:spPr>
          <a:xfrm>
            <a:off x="705167" y="4155639"/>
            <a:ext cx="7413294" cy="51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◍"/>
              <a:defRPr sz="1400" b="0" i="0" u="none" strike="noStrike" cap="none">
                <a:solidFill>
                  <a:srgbClr val="72195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 algn="ctr">
              <a:buFont typeface="Inconsolata"/>
              <a:buNone/>
            </a:pPr>
            <a:r>
              <a:rPr lang="pt-PT" sz="1200" b="1" dirty="0">
                <a:solidFill>
                  <a:srgbClr val="CD2E95"/>
                </a:solidFill>
                <a:latin typeface="Nixie One" panose="020B0604020202020204" charset="0"/>
              </a:rPr>
              <a:t>Ver mais em: </a:t>
            </a:r>
            <a:r>
              <a:rPr lang="pt-PT" sz="1200" b="1" dirty="0">
                <a:solidFill>
                  <a:srgbClr val="6D9EEB"/>
                </a:solidFill>
                <a:latin typeface="Nixie One" panose="020B0604020202020204" charset="0"/>
                <a:hlinkClick r:id="rId4"/>
              </a:rPr>
              <a:t>https://hackerthemes.com/bootstrap-cheatsheet/</a:t>
            </a:r>
            <a:endParaRPr lang="pt-PT" sz="1100" dirty="0">
              <a:solidFill>
                <a:srgbClr val="6D9EEB"/>
              </a:solidFill>
              <a:latin typeface="Nixie One" panose="020B060402020202020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B0F54BB-9829-4831-9752-1AE66F024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603" y="1684933"/>
            <a:ext cx="401574" cy="27165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C3A0E61-7945-4745-BB9C-70E95BDEE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603" y="1401219"/>
            <a:ext cx="401574" cy="28597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10D3B94-2E7C-4A5A-81B0-D57D3C519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2012" y="2689129"/>
            <a:ext cx="341165" cy="19835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3B3E6DC-9E64-4FB1-8812-961B6F2808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0340" y="2075714"/>
            <a:ext cx="645127" cy="2547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3F9AF3C-04AC-425D-9BAE-91E5538B3D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481" y="3121330"/>
            <a:ext cx="1128944" cy="110206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5DA52CB-3500-4D14-8FD4-D66106B9F8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1954" y="1629598"/>
            <a:ext cx="228032" cy="18657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1400787-DE87-4DD9-8130-C28BD5CBE0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1977" y="1770606"/>
            <a:ext cx="201498" cy="18657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17895D1-9B05-4A64-823E-0525966B9F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7761" y="2821466"/>
            <a:ext cx="2211737" cy="16201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237E6C4-B953-4AE4-B104-9ED17C7FBD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7761" y="3561407"/>
            <a:ext cx="1709739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54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PT" b="1" dirty="0" err="1">
                <a:solidFill>
                  <a:schemeClr val="bg1"/>
                </a:solidFill>
              </a:rPr>
              <a:t>Bootstrap</a:t>
            </a:r>
            <a:r>
              <a:rPr lang="pt-PT" b="1" dirty="0">
                <a:solidFill>
                  <a:schemeClr val="bg1"/>
                </a:solidFill>
              </a:rPr>
              <a:t> Variáveis</a:t>
            </a:r>
            <a:br>
              <a:rPr lang="pt-PT" b="1" dirty="0">
                <a:solidFill>
                  <a:schemeClr val="bg1"/>
                </a:solidFill>
              </a:rPr>
            </a:br>
            <a:r>
              <a:rPr lang="pt-PT" b="1" dirty="0">
                <a:solidFill>
                  <a:schemeClr val="bg1"/>
                </a:solidFill>
              </a:rPr>
              <a:t>exemplos </a:t>
            </a:r>
            <a:r>
              <a:rPr lang="pt-PT" b="1" dirty="0" err="1">
                <a:solidFill>
                  <a:schemeClr val="bg1"/>
                </a:solidFill>
              </a:rPr>
              <a:t>utilities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801325" y="1200602"/>
            <a:ext cx="2410200" cy="2415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Utilities</a:t>
            </a:r>
            <a:br>
              <a:rPr lang="pt-PT" sz="1200" b="1" dirty="0">
                <a:solidFill>
                  <a:srgbClr val="8A1C83"/>
                </a:solidFill>
                <a:latin typeface="+mj-lt"/>
              </a:rPr>
            </a:br>
            <a:br>
              <a:rPr lang="pt-PT" sz="1200" dirty="0">
                <a:solidFill>
                  <a:srgbClr val="8A1C83"/>
                </a:solidFill>
                <a:latin typeface="+mj-lt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border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bg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-color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text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-color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display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flexbox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shadow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visible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/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invisible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embed-responsive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close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align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float</a:t>
            </a:r>
            <a:endParaRPr lang="pt-PT" sz="1050" dirty="0">
              <a:solidFill>
                <a:srgbClr val="8A1C83"/>
              </a:solidFill>
              <a:latin typeface="Nixie One" panose="020B0604020202020204" charset="0"/>
            </a:endParaRP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05A8A65-2251-4EE9-A45C-8AE51E071E4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34886" y="1200601"/>
            <a:ext cx="2410200" cy="2737325"/>
          </a:xfrm>
        </p:spPr>
        <p:txBody>
          <a:bodyPr/>
          <a:lstStyle/>
          <a:p>
            <a:pPr marL="139700" indent="0">
              <a:buNone/>
            </a:pP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Utilities</a:t>
            </a:r>
            <a:r>
              <a:rPr lang="pt-PT" sz="1200" b="1" dirty="0">
                <a:solidFill>
                  <a:srgbClr val="8A1C83"/>
                </a:solidFill>
                <a:latin typeface="+mj-lt"/>
              </a:rPr>
              <a:t>: </a:t>
            </a: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Sizing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w-100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h-100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mw-100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mh-100</a:t>
            </a:r>
          </a:p>
          <a:p>
            <a:pPr marL="139700" indent="0">
              <a:buNone/>
            </a:pP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Utilities</a:t>
            </a:r>
            <a:r>
              <a:rPr lang="pt-PT" sz="1200" b="1" dirty="0">
                <a:solidFill>
                  <a:srgbClr val="8A1C83"/>
                </a:solidFill>
                <a:latin typeface="+mj-lt"/>
              </a:rPr>
              <a:t>: </a:t>
            </a: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Spacing</a:t>
            </a:r>
            <a:br>
              <a:rPr lang="pt-PT" sz="1050" b="1" dirty="0">
                <a:solidFill>
                  <a:srgbClr val="8A1C83"/>
                </a:solidFill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m-0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p-0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mb-0 (…)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3FE8C57-A3C8-4DBE-92E9-11B08BE3D79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868447" y="1200602"/>
            <a:ext cx="2474228" cy="2415648"/>
          </a:xfrm>
        </p:spPr>
        <p:txBody>
          <a:bodyPr/>
          <a:lstStyle/>
          <a:p>
            <a:pPr marL="139700" indent="0">
              <a:buNone/>
            </a:pP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Utilities</a:t>
            </a:r>
            <a:r>
              <a:rPr lang="pt-PT" sz="1200" b="1" dirty="0">
                <a:solidFill>
                  <a:srgbClr val="8A1C83"/>
                </a:solidFill>
                <a:latin typeface="+mj-lt"/>
              </a:rPr>
              <a:t>: </a:t>
            </a:r>
            <a:r>
              <a:rPr lang="pt-PT" sz="1200" b="1" dirty="0" err="1">
                <a:solidFill>
                  <a:srgbClr val="8A1C83"/>
                </a:solidFill>
                <a:latin typeface="+mj-lt"/>
              </a:rPr>
              <a:t>Text</a:t>
            </a:r>
            <a:endParaRPr lang="pt-PT" sz="1200" b="1" dirty="0">
              <a:solidFill>
                <a:srgbClr val="8A1C83"/>
              </a:solidFill>
              <a:latin typeface="+mj-lt"/>
            </a:endParaRPr>
          </a:p>
          <a:p>
            <a:pPr marL="139700" indent="0">
              <a:buNone/>
            </a:pP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font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-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weight</a:t>
            </a: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-bold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text-uppercase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text-black-50</a:t>
            </a:r>
            <a:b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</a:br>
            <a:r>
              <a:rPr lang="pt-PT" sz="1050" dirty="0">
                <a:solidFill>
                  <a:srgbClr val="8A1C83"/>
                </a:solidFill>
                <a:latin typeface="Nixie One" panose="020B0604020202020204" charset="0"/>
              </a:rPr>
              <a:t>texto-</a:t>
            </a:r>
            <a:r>
              <a:rPr lang="pt-PT" sz="1050" dirty="0" err="1">
                <a:solidFill>
                  <a:srgbClr val="8A1C83"/>
                </a:solidFill>
                <a:latin typeface="Nixie One" panose="020B0604020202020204" charset="0"/>
              </a:rPr>
              <a:t>hide</a:t>
            </a:r>
            <a:endParaRPr lang="pt-PT" sz="1050" dirty="0">
              <a:solidFill>
                <a:srgbClr val="8A1C83"/>
              </a:solidFill>
              <a:latin typeface="Nixie One" panose="020B0604020202020204" charset="0"/>
            </a:endParaRPr>
          </a:p>
          <a:p>
            <a:pPr marL="139700" indent="0">
              <a:buNone/>
            </a:pPr>
            <a:endParaRPr lang="en-US" sz="1200" b="1" dirty="0">
              <a:solidFill>
                <a:srgbClr val="8A1C83"/>
              </a:solidFill>
              <a:latin typeface="+mj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DC0D9E3-5D86-43C8-903D-FA11C02E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6" cy="115813"/>
          </a:xfrm>
          <a:prstGeom prst="rect">
            <a:avLst/>
          </a:prstGeom>
        </p:spPr>
      </p:pic>
      <p:sp>
        <p:nvSpPr>
          <p:cNvPr id="10" name="Shape 397">
            <a:extLst>
              <a:ext uri="{FF2B5EF4-FFF2-40B4-BE49-F238E27FC236}">
                <a16:creationId xmlns:a16="http://schemas.microsoft.com/office/drawing/2014/main" id="{18F4C72F-351B-43BA-87DC-449E69B6F9B1}"/>
              </a:ext>
            </a:extLst>
          </p:cNvPr>
          <p:cNvSpPr txBox="1">
            <a:spLocks/>
          </p:cNvSpPr>
          <p:nvPr/>
        </p:nvSpPr>
        <p:spPr>
          <a:xfrm>
            <a:off x="705167" y="4155639"/>
            <a:ext cx="7413294" cy="51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◍"/>
              <a:defRPr sz="1400" b="0" i="0" u="none" strike="noStrike" cap="none">
                <a:solidFill>
                  <a:srgbClr val="72195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 algn="ctr">
              <a:buFont typeface="Inconsolata"/>
              <a:buNone/>
            </a:pPr>
            <a:r>
              <a:rPr lang="pt-PT" sz="1200" b="1" dirty="0">
                <a:solidFill>
                  <a:srgbClr val="CD2E95"/>
                </a:solidFill>
                <a:latin typeface="Nixie One" panose="020B0604020202020204" charset="0"/>
              </a:rPr>
              <a:t>Ver mais em: </a:t>
            </a:r>
            <a:r>
              <a:rPr lang="pt-PT" sz="1200" b="1" dirty="0">
                <a:solidFill>
                  <a:srgbClr val="6D9EEB"/>
                </a:solidFill>
                <a:latin typeface="Nixie One" panose="020B0604020202020204" charset="0"/>
                <a:hlinkClick r:id="rId4"/>
              </a:rPr>
              <a:t>https://hackerthemes.com/bootstrap-cheatsheet/</a:t>
            </a:r>
            <a:endParaRPr lang="pt-PT" sz="1100" dirty="0">
              <a:solidFill>
                <a:srgbClr val="6D9EEB"/>
              </a:solidFill>
              <a:latin typeface="Nixie One" panose="020B060402020202020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5DA52CB-3500-4D14-8FD4-D66106B9F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954" y="1629598"/>
            <a:ext cx="228032" cy="18657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1400787-DE87-4DD9-8130-C28BD5CBE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1977" y="1770606"/>
            <a:ext cx="201498" cy="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79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7E3027CA-92A3-4DDF-946C-8DDFE072E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PT" dirty="0"/>
              <a:t>Estruturação de pastas</a:t>
            </a:r>
          </a:p>
          <a:p>
            <a:pPr algn="l"/>
            <a:r>
              <a:rPr lang="pt-PT" dirty="0"/>
              <a:t>Nomenclaturas a usar</a:t>
            </a:r>
          </a:p>
          <a:p>
            <a:pPr algn="l"/>
            <a:r>
              <a:rPr lang="pt-PT" dirty="0"/>
              <a:t>Classes </a:t>
            </a:r>
            <a:r>
              <a:rPr lang="pt-PT" dirty="0" err="1"/>
              <a:t>bootstrap</a:t>
            </a:r>
            <a:endParaRPr lang="pt-PT" dirty="0"/>
          </a:p>
          <a:p>
            <a:pPr algn="l"/>
            <a:r>
              <a:rPr lang="pt-PT" dirty="0" err="1"/>
              <a:t>Sliders</a:t>
            </a:r>
            <a:endParaRPr lang="pt-PT" dirty="0"/>
          </a:p>
          <a:p>
            <a:pPr algn="l"/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7009471-9D93-4698-BF37-8C2AC000A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4" name="Shape 396">
            <a:extLst>
              <a:ext uri="{FF2B5EF4-FFF2-40B4-BE49-F238E27FC236}">
                <a16:creationId xmlns:a16="http://schemas.microsoft.com/office/drawing/2014/main" id="{0A924596-E6CA-44D1-A3CB-ECDA4C42CCE5}"/>
              </a:ext>
            </a:extLst>
          </p:cNvPr>
          <p:cNvSpPr txBox="1">
            <a:spLocks/>
          </p:cNvSpPr>
          <p:nvPr/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2400" b="1" dirty="0">
                <a:solidFill>
                  <a:schemeClr val="bg1"/>
                </a:solidFill>
                <a:latin typeface="Nixie One" panose="020B0604020202020204" charset="0"/>
              </a:rPr>
              <a:t>Estrutura a adotar</a:t>
            </a:r>
          </a:p>
        </p:txBody>
      </p:sp>
    </p:spTree>
    <p:extLst>
      <p:ext uri="{BB962C8B-B14F-4D97-AF65-F5344CB8AC3E}">
        <p14:creationId xmlns:p14="http://schemas.microsoft.com/office/powerpoint/2010/main" val="2118000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0">
            <a:extLst>
              <a:ext uri="{FF2B5EF4-FFF2-40B4-BE49-F238E27FC236}">
                <a16:creationId xmlns:a16="http://schemas.microsoft.com/office/drawing/2014/main" id="{47BAA4E4-F9A5-4B2E-B6F0-FA1E7761B473}"/>
              </a:ext>
            </a:extLst>
          </p:cNvPr>
          <p:cNvSpPr txBox="1">
            <a:spLocks/>
          </p:cNvSpPr>
          <p:nvPr/>
        </p:nvSpPr>
        <p:spPr>
          <a:xfrm>
            <a:off x="1750799" y="1172423"/>
            <a:ext cx="56424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◍"/>
              <a:defRPr sz="2000" b="0" i="0" u="none" strike="noStrike" cap="none">
                <a:solidFill>
                  <a:srgbClr val="72195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>
              <a:buFont typeface="Inconsolata"/>
              <a:buNone/>
            </a:pPr>
            <a:r>
              <a:rPr lang="en-US" sz="1200" dirty="0">
                <a:solidFill>
                  <a:schemeClr val="bg1"/>
                </a:solidFill>
              </a:rPr>
              <a:t>application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|__ views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|- home.html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|- content.html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|- contacts.html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|__ assets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|__ images</a:t>
            </a:r>
          </a:p>
          <a:p>
            <a:pPr marL="914400" lvl="2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</a:t>
            </a:r>
          </a:p>
          <a:p>
            <a:pPr marL="914400" lvl="2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|-- logo.png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|__ </a:t>
            </a:r>
            <a:r>
              <a:rPr lang="en-US" sz="1200" dirty="0" err="1">
                <a:solidFill>
                  <a:schemeClr val="bg1"/>
                </a:solidFill>
              </a:rPr>
              <a:t>css</a:t>
            </a:r>
            <a:endParaRPr lang="en-US" sz="12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</a:t>
            </a:r>
          </a:p>
          <a:p>
            <a:pPr marL="914400" lvl="2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|-- style.css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|__ </a:t>
            </a:r>
            <a:r>
              <a:rPr lang="en-US" sz="1200" dirty="0" err="1">
                <a:solidFill>
                  <a:schemeClr val="bg1"/>
                </a:solidFill>
              </a:rPr>
              <a:t>js</a:t>
            </a:r>
            <a:endParaRPr lang="en-US" sz="1200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</a:t>
            </a:r>
          </a:p>
          <a:p>
            <a:pPr marL="914400" lvl="2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|-- script.css</a:t>
            </a:r>
          </a:p>
          <a:p>
            <a:pPr marL="457200" lvl="1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 algn="ctr">
              <a:buFont typeface="Inconsolata"/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hape 396">
            <a:extLst>
              <a:ext uri="{FF2B5EF4-FFF2-40B4-BE49-F238E27FC236}">
                <a16:creationId xmlns:a16="http://schemas.microsoft.com/office/drawing/2014/main" id="{AD91DA28-FD25-4F8E-AF3B-C4DADBBF0A65}"/>
              </a:ext>
            </a:extLst>
          </p:cNvPr>
          <p:cNvSpPr txBox="1">
            <a:spLocks/>
          </p:cNvSpPr>
          <p:nvPr/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2400" b="1" dirty="0">
                <a:solidFill>
                  <a:schemeClr val="bg1"/>
                </a:solidFill>
                <a:latin typeface="Nixie One" panose="020B0604020202020204" charset="0"/>
              </a:rPr>
              <a:t>Estrutura a adotar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BA1593-BC19-4D41-BAA0-1C9F39155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29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6">
            <a:extLst>
              <a:ext uri="{FF2B5EF4-FFF2-40B4-BE49-F238E27FC236}">
                <a16:creationId xmlns:a16="http://schemas.microsoft.com/office/drawing/2014/main" id="{AD91DA28-FD25-4F8E-AF3B-C4DADBBF0A65}"/>
              </a:ext>
            </a:extLst>
          </p:cNvPr>
          <p:cNvSpPr txBox="1">
            <a:spLocks/>
          </p:cNvSpPr>
          <p:nvPr/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2400" b="1" dirty="0">
                <a:solidFill>
                  <a:schemeClr val="bg1"/>
                </a:solidFill>
                <a:latin typeface="Nixie One" panose="020B0604020202020204" charset="0"/>
              </a:rPr>
              <a:t>Nomenclaturas a adotar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BA1593-BC19-4D41-BAA0-1C9F39155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E159ADFB-C0C4-4696-AA3A-E4141A104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167" y="1777486"/>
            <a:ext cx="2450474" cy="149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472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pt-PT" altLang="pt-PT" sz="12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ixie One" panose="020B0604020202020204" charset="0"/>
              </a:rPr>
              <a:t>Modificadores: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PT" altLang="pt-PT" sz="1200" b="1" dirty="0">
              <a:solidFill>
                <a:schemeClr val="bg1"/>
              </a:solidFill>
              <a:latin typeface="Nixie One" panose="020B060402020202020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br>
              <a:rPr kumimoji="0" lang="pt-PT" altLang="pt-PT" sz="12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ixie One" panose="020B0604020202020204" charset="0"/>
              </a:rPr>
            </a:br>
            <a:r>
              <a:rPr lang="pt-PT" altLang="pt-PT" sz="1200" b="1" dirty="0">
                <a:solidFill>
                  <a:schemeClr val="bg1"/>
                </a:solidFill>
                <a:latin typeface="Nixie One" panose="020B0604020202020204" charset="0"/>
              </a:rPr>
              <a:t>stick-</a:t>
            </a:r>
            <a:r>
              <a:rPr lang="pt-PT" altLang="pt-PT" sz="1200" b="1" dirty="0" err="1">
                <a:solidFill>
                  <a:schemeClr val="bg1"/>
                </a:solidFill>
                <a:latin typeface="Nixie One" panose="020B0604020202020204" charset="0"/>
              </a:rPr>
              <a:t>man_head</a:t>
            </a:r>
            <a:r>
              <a:rPr lang="pt-PT" altLang="pt-PT" sz="1200" b="1" dirty="0">
                <a:solidFill>
                  <a:schemeClr val="bg1"/>
                </a:solidFill>
                <a:latin typeface="Nixie One" panose="020B0604020202020204" charset="0"/>
              </a:rPr>
              <a:t>--</a:t>
            </a:r>
            <a:r>
              <a:rPr lang="pt-PT" altLang="pt-PT" sz="1200" b="1" dirty="0" err="1">
                <a:solidFill>
                  <a:schemeClr val="bg1"/>
                </a:solidFill>
                <a:latin typeface="Nixie One" panose="020B0604020202020204" charset="0"/>
              </a:rPr>
              <a:t>small</a:t>
            </a:r>
            <a:r>
              <a:rPr lang="pt-PT" altLang="pt-PT" sz="1200" b="1" dirty="0">
                <a:solidFill>
                  <a:schemeClr val="bg1"/>
                </a:solidFill>
                <a:latin typeface="Nixie One" panose="020B0604020202020204" charset="0"/>
              </a:rPr>
              <a:t>{ 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PT" altLang="pt-PT" sz="1200" b="1" dirty="0">
              <a:solidFill>
                <a:schemeClr val="bg1"/>
              </a:solidFill>
              <a:latin typeface="Nixie One" panose="020B060402020202020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PT" altLang="pt-PT" sz="1200" b="1" dirty="0">
              <a:solidFill>
                <a:schemeClr val="bg1"/>
              </a:solidFill>
              <a:latin typeface="Nixie One" panose="020B060402020202020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PT" altLang="pt-PT" sz="1200" b="1" dirty="0">
                <a:solidFill>
                  <a:schemeClr val="bg1"/>
                </a:solidFill>
                <a:latin typeface="Nixie One" panose="020B0604020202020204" charset="0"/>
              </a:rPr>
              <a:t>stick-</a:t>
            </a:r>
            <a:r>
              <a:rPr lang="pt-PT" altLang="pt-PT" sz="1200" b="1" dirty="0" err="1">
                <a:solidFill>
                  <a:schemeClr val="bg1"/>
                </a:solidFill>
                <a:latin typeface="Nixie One" panose="020B0604020202020204" charset="0"/>
              </a:rPr>
              <a:t>man_head</a:t>
            </a:r>
            <a:r>
              <a:rPr lang="pt-PT" altLang="pt-PT" sz="1200" b="1" dirty="0">
                <a:solidFill>
                  <a:schemeClr val="bg1"/>
                </a:solidFill>
                <a:latin typeface="Nixie One" panose="020B0604020202020204" charset="0"/>
              </a:rPr>
              <a:t>--</a:t>
            </a:r>
            <a:r>
              <a:rPr lang="pt-PT" altLang="pt-PT" sz="1200" b="1" dirty="0" err="1">
                <a:solidFill>
                  <a:schemeClr val="bg1"/>
                </a:solidFill>
                <a:latin typeface="Nixie One" panose="020B0604020202020204" charset="0"/>
              </a:rPr>
              <a:t>big</a:t>
            </a:r>
            <a:r>
              <a:rPr lang="pt-PT" altLang="pt-PT" sz="1200" b="1" dirty="0">
                <a:solidFill>
                  <a:schemeClr val="bg1"/>
                </a:solidFill>
                <a:latin typeface="Nixie One" panose="020B0604020202020204" charset="0"/>
              </a:rPr>
              <a:t>{ }</a:t>
            </a:r>
            <a:endParaRPr kumimoji="0" lang="pt-PT" altLang="pt-PT" sz="18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Nixie One" panose="020B060402020202020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A9A418A-BF98-438A-9AAD-20AFD488D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399" y="1776445"/>
            <a:ext cx="2354436" cy="149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472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PT" sz="1200" b="1" dirty="0">
                <a:solidFill>
                  <a:schemeClr val="bg1"/>
                </a:solidFill>
                <a:latin typeface="Nixie One" panose="020B0604020202020204" charset="0"/>
              </a:rPr>
              <a:t>stick-</a:t>
            </a:r>
            <a:r>
              <a:rPr lang="pt-PT" altLang="pt-PT" sz="1200" b="1" dirty="0" err="1">
                <a:solidFill>
                  <a:schemeClr val="bg1"/>
                </a:solidFill>
                <a:latin typeface="Nixie One" panose="020B0604020202020204" charset="0"/>
              </a:rPr>
              <a:t>man_head</a:t>
            </a:r>
            <a:r>
              <a:rPr lang="pt-PT" altLang="pt-PT" sz="1200" b="1" dirty="0">
                <a:solidFill>
                  <a:schemeClr val="bg1"/>
                </a:solidFill>
                <a:latin typeface="Nixie One" panose="020B0604020202020204" charset="0"/>
              </a:rPr>
              <a:t>{ }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PT" sz="1200" b="1" dirty="0">
              <a:solidFill>
                <a:schemeClr val="bg1"/>
              </a:solidFill>
              <a:latin typeface="Nixie One" panose="020B060402020202020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PT" sz="1200" b="1" dirty="0">
              <a:solidFill>
                <a:schemeClr val="bg1"/>
              </a:solidFill>
              <a:latin typeface="Nixie One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PT" altLang="pt-PT" sz="1200" b="1" dirty="0">
                <a:solidFill>
                  <a:schemeClr val="bg1"/>
                </a:solidFill>
                <a:latin typeface="Nixie One" panose="020B0604020202020204" charset="0"/>
              </a:rPr>
              <a:t>stick-</a:t>
            </a:r>
            <a:r>
              <a:rPr lang="pt-PT" altLang="pt-PT" sz="1200" b="1" dirty="0" err="1">
                <a:solidFill>
                  <a:schemeClr val="bg1"/>
                </a:solidFill>
                <a:latin typeface="Nixie One" panose="020B0604020202020204" charset="0"/>
              </a:rPr>
              <a:t>man_arms</a:t>
            </a:r>
            <a:r>
              <a:rPr lang="pt-PT" altLang="pt-PT" sz="1200" b="1" dirty="0">
                <a:solidFill>
                  <a:schemeClr val="bg1"/>
                </a:solidFill>
                <a:latin typeface="Nixie One" panose="020B0604020202020204" charset="0"/>
              </a:rPr>
              <a:t>{ 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PT" altLang="pt-PT" sz="1200" b="1" dirty="0">
              <a:solidFill>
                <a:schemeClr val="bg1"/>
              </a:solidFill>
              <a:latin typeface="Nixie One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PT" altLang="pt-PT" sz="1200" b="1" dirty="0">
              <a:solidFill>
                <a:schemeClr val="bg1"/>
              </a:solidFill>
              <a:latin typeface="Nixie One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PT" altLang="pt-PT" sz="1200" b="1" dirty="0">
                <a:solidFill>
                  <a:schemeClr val="bg1"/>
                </a:solidFill>
                <a:latin typeface="Nixie One" panose="020B0604020202020204" charset="0"/>
              </a:rPr>
              <a:t>stick-</a:t>
            </a:r>
            <a:r>
              <a:rPr lang="pt-PT" altLang="pt-PT" sz="1200" b="1" dirty="0" err="1">
                <a:solidFill>
                  <a:schemeClr val="bg1"/>
                </a:solidFill>
                <a:latin typeface="Nixie One" panose="020B0604020202020204" charset="0"/>
              </a:rPr>
              <a:t>man_feet</a:t>
            </a:r>
            <a:r>
              <a:rPr lang="pt-PT" altLang="pt-PT" sz="1200" b="1" dirty="0">
                <a:solidFill>
                  <a:schemeClr val="bg1"/>
                </a:solidFill>
                <a:latin typeface="Nixie One" panose="020B0604020202020204" charset="0"/>
              </a:rPr>
              <a:t>{ }</a:t>
            </a:r>
          </a:p>
        </p:txBody>
      </p:sp>
    </p:spTree>
    <p:extLst>
      <p:ext uri="{BB962C8B-B14F-4D97-AF65-F5344CB8AC3E}">
        <p14:creationId xmlns:p14="http://schemas.microsoft.com/office/powerpoint/2010/main" val="3222515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6">
            <a:extLst>
              <a:ext uri="{FF2B5EF4-FFF2-40B4-BE49-F238E27FC236}">
                <a16:creationId xmlns:a16="http://schemas.microsoft.com/office/drawing/2014/main" id="{AD91DA28-FD25-4F8E-AF3B-C4DADBBF0A65}"/>
              </a:ext>
            </a:extLst>
          </p:cNvPr>
          <p:cNvSpPr txBox="1">
            <a:spLocks/>
          </p:cNvSpPr>
          <p:nvPr/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2400" b="1" dirty="0" err="1">
                <a:solidFill>
                  <a:schemeClr val="bg1"/>
                </a:solidFill>
                <a:latin typeface="Nixie One" panose="020B0604020202020204" charset="0"/>
              </a:rPr>
              <a:t>Bootstrap</a:t>
            </a:r>
            <a:r>
              <a:rPr lang="pt-PT" sz="2400" b="1" dirty="0">
                <a:solidFill>
                  <a:schemeClr val="bg1"/>
                </a:solidFill>
                <a:latin typeface="Nixie One" panose="020B0604020202020204" charset="0"/>
              </a:rPr>
              <a:t> </a:t>
            </a:r>
            <a:r>
              <a:rPr lang="pt-PT" sz="2400" b="1" dirty="0" err="1">
                <a:solidFill>
                  <a:schemeClr val="bg1"/>
                </a:solidFill>
                <a:latin typeface="Nixie One" panose="020B0604020202020204" charset="0"/>
              </a:rPr>
              <a:t>variaveis</a:t>
            </a:r>
            <a:r>
              <a:rPr lang="pt-PT" sz="2400" b="1" dirty="0">
                <a:solidFill>
                  <a:schemeClr val="bg1"/>
                </a:solidFill>
                <a:latin typeface="Nixie One" panose="020B0604020202020204" charset="0"/>
              </a:rPr>
              <a:t> a adotar</a:t>
            </a:r>
            <a:br>
              <a:rPr lang="pt-PT" sz="2400" b="1" dirty="0">
                <a:solidFill>
                  <a:schemeClr val="bg1"/>
                </a:solidFill>
                <a:latin typeface="Nixie One" panose="020B0604020202020204" charset="0"/>
              </a:rPr>
            </a:br>
            <a:r>
              <a:rPr lang="pt-PT" sz="2400" b="1" dirty="0">
                <a:solidFill>
                  <a:schemeClr val="bg1"/>
                </a:solidFill>
                <a:latin typeface="Nixie One" panose="020B0604020202020204" charset="0"/>
              </a:rPr>
              <a:t>e </a:t>
            </a:r>
            <a:r>
              <a:rPr lang="pt-PT" sz="2400" b="1" dirty="0" err="1">
                <a:solidFill>
                  <a:schemeClr val="bg1"/>
                </a:solidFill>
                <a:latin typeface="Nixie One" panose="020B0604020202020204" charset="0"/>
              </a:rPr>
              <a:t>sliders</a:t>
            </a:r>
            <a:endParaRPr lang="pt-PT" sz="2400" b="1" dirty="0">
              <a:solidFill>
                <a:schemeClr val="bg1"/>
              </a:solidFill>
              <a:latin typeface="Nixie One" panose="020B060402020202020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BA1593-BC19-4D41-BAA0-1C9F39155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2F4045A-7B51-42CE-A573-85B118E1B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130" y="2011115"/>
            <a:ext cx="3519383" cy="2264445"/>
          </a:xfrm>
          <a:prstGeom prst="rect">
            <a:avLst/>
          </a:prstGeom>
        </p:spPr>
      </p:pic>
      <p:sp>
        <p:nvSpPr>
          <p:cNvPr id="7" name="Shape 397">
            <a:extLst>
              <a:ext uri="{FF2B5EF4-FFF2-40B4-BE49-F238E27FC236}">
                <a16:creationId xmlns:a16="http://schemas.microsoft.com/office/drawing/2014/main" id="{B6318B86-DBB4-4517-A458-14F4F7D4C3BF}"/>
              </a:ext>
            </a:extLst>
          </p:cNvPr>
          <p:cNvSpPr txBox="1">
            <a:spLocks/>
          </p:cNvSpPr>
          <p:nvPr/>
        </p:nvSpPr>
        <p:spPr>
          <a:xfrm>
            <a:off x="736174" y="1140103"/>
            <a:ext cx="7413294" cy="51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◍"/>
              <a:defRPr sz="1400" b="0" i="0" u="none" strike="noStrike" cap="none">
                <a:solidFill>
                  <a:srgbClr val="72195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Inconsolata"/>
              <a:buChar char="◌"/>
              <a:defRPr sz="1400" b="0" i="0" u="none" strike="noStrike" cap="none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indent="0" algn="ctr">
              <a:buFont typeface="Inconsolata"/>
              <a:buNone/>
            </a:pPr>
            <a:r>
              <a:rPr lang="pt-PT" sz="1200" b="1" dirty="0">
                <a:solidFill>
                  <a:schemeClr val="bg1"/>
                </a:solidFill>
                <a:latin typeface="Nixie One" panose="020B0604020202020204" charset="0"/>
              </a:rPr>
              <a:t>https://hackerthemes.com/bootstrap-cheatsheet/</a:t>
            </a:r>
            <a:endParaRPr lang="pt-PT" sz="1100" dirty="0">
              <a:solidFill>
                <a:schemeClr val="bg1"/>
              </a:solidFill>
              <a:latin typeface="Nixie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3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1953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&lt;!doctype html&gt;</a:t>
            </a:r>
          </a:p>
          <a:p>
            <a:pPr marL="0" lvl="0" indent="0" algn="l">
              <a:buNone/>
            </a:pPr>
            <a:r>
              <a:rPr lang="en-US" b="1" dirty="0"/>
              <a:t>&lt;html&gt; </a:t>
            </a:r>
          </a:p>
          <a:p>
            <a:pPr marL="0" lvl="0" indent="0" algn="l">
              <a:buNone/>
            </a:pPr>
            <a:r>
              <a:rPr lang="en-US" b="1" dirty="0"/>
              <a:t>&lt;head&gt;</a:t>
            </a:r>
          </a:p>
          <a:p>
            <a:pPr marL="0" lvl="0" indent="0" algn="l">
              <a:buNone/>
            </a:pPr>
            <a:r>
              <a:rPr lang="en-US" b="1" dirty="0"/>
              <a:t>&lt;meta /&gt;</a:t>
            </a:r>
          </a:p>
          <a:p>
            <a:pPr marL="0" lvl="0" indent="0" algn="l">
              <a:buNone/>
            </a:pPr>
            <a:r>
              <a:rPr lang="en-US" b="1" dirty="0"/>
              <a:t>&lt;title&gt;</a:t>
            </a:r>
          </a:p>
          <a:p>
            <a:pPr marL="0" lvl="0" indent="0" algn="l">
              <a:buNone/>
            </a:pPr>
            <a:r>
              <a:rPr lang="en-US" b="1" dirty="0"/>
              <a:t>&lt;link /&gt;</a:t>
            </a:r>
            <a:endParaRPr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BDD089-3225-42FF-99F1-9FE5FB53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4" name="Shape 263">
            <a:extLst>
              <a:ext uri="{FF2B5EF4-FFF2-40B4-BE49-F238E27FC236}">
                <a16:creationId xmlns:a16="http://schemas.microsoft.com/office/drawing/2014/main" id="{2113A8E9-5340-43C0-818B-56E8C055759B}"/>
              </a:ext>
            </a:extLst>
          </p:cNvPr>
          <p:cNvSpPr txBox="1">
            <a:spLocks/>
          </p:cNvSpPr>
          <p:nvPr/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2800" b="1" dirty="0">
                <a:solidFill>
                  <a:srgbClr val="FF9900"/>
                </a:solidFill>
                <a:latin typeface="Nixie One" panose="020B0604020202020204" charset="0"/>
              </a:rPr>
              <a:t>Estrutura do documento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ctrTitle" idx="4294967295"/>
          </p:nvPr>
        </p:nvSpPr>
        <p:spPr>
          <a:xfrm>
            <a:off x="1642300" y="2433659"/>
            <a:ext cx="5859300" cy="5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chemeClr val="bg1"/>
                </a:solidFill>
              </a:rPr>
              <a:t>Obrigada</a:t>
            </a:r>
            <a:r>
              <a:rPr lang="en" sz="6000" dirty="0">
                <a:solidFill>
                  <a:schemeClr val="bg1"/>
                </a:solidFill>
              </a:rPr>
              <a:t>!</a:t>
            </a:r>
            <a:endParaRPr sz="6000" dirty="0">
              <a:solidFill>
                <a:schemeClr val="bg1"/>
              </a:solidFill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subTitle" idx="4294967295"/>
          </p:nvPr>
        </p:nvSpPr>
        <p:spPr>
          <a:xfrm>
            <a:off x="1642300" y="3293329"/>
            <a:ext cx="5859300" cy="14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CD2E95"/>
                </a:solidFill>
              </a:rPr>
              <a:t>Questões</a:t>
            </a:r>
            <a:r>
              <a:rPr lang="en" sz="1400" b="1" dirty="0">
                <a:solidFill>
                  <a:srgbClr val="CD2E95"/>
                </a:solidFill>
              </a:rPr>
              <a:t>?</a:t>
            </a:r>
            <a:endParaRPr sz="1400" b="1" dirty="0">
              <a:solidFill>
                <a:srgbClr val="CD2E95"/>
              </a:solidFill>
            </a:endParaRPr>
          </a:p>
        </p:txBody>
      </p:sp>
      <p:sp>
        <p:nvSpPr>
          <p:cNvPr id="443" name="Shape 443"/>
          <p:cNvSpPr txBox="1"/>
          <p:nvPr/>
        </p:nvSpPr>
        <p:spPr>
          <a:xfrm>
            <a:off x="3851700" y="814141"/>
            <a:ext cx="1440600" cy="135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dirty="0">
                <a:solidFill>
                  <a:srgbClr val="CD2E95"/>
                </a:solidFill>
                <a:latin typeface="Nixie One" panose="020B0604020202020204" charset="0"/>
              </a:rPr>
              <a:t>👍</a:t>
            </a:r>
            <a:endParaRPr sz="8000" dirty="0">
              <a:solidFill>
                <a:srgbClr val="CD2E95"/>
              </a:solidFill>
              <a:latin typeface="Nixie One" panose="020B060402020202020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D23D3A-731F-4BCB-82D6-3275EAADB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This presentation uses the following typographies and colors:</a:t>
            </a:r>
            <a:endParaRPr sz="1200" dirty="0"/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◍"/>
            </a:pPr>
            <a:r>
              <a:rPr lang="en" sz="1200" dirty="0"/>
              <a:t>Titles: Nixie One</a:t>
            </a:r>
            <a:endParaRPr sz="1200" dirty="0"/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◍"/>
            </a:pPr>
            <a:r>
              <a:rPr lang="en" sz="1200" dirty="0"/>
              <a:t>Body copy: Inconsolata</a:t>
            </a:r>
            <a:endParaRPr sz="12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You can download the fonts on these pages:</a:t>
            </a:r>
            <a:endParaRPr sz="12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rgbClr val="6D9EEB"/>
                </a:solidFill>
                <a:hlinkClick r:id="rId3"/>
              </a:rPr>
              <a:t>https://www.fontsquirrel.com/fonts/inconsolata</a:t>
            </a:r>
            <a:endParaRPr sz="1200" dirty="0">
              <a:solidFill>
                <a:srgbClr val="6D9EEB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rgbClr val="6D9EEB"/>
                </a:solidFill>
                <a:hlinkClick r:id="rId4"/>
              </a:rPr>
              <a:t>https://www.fontsquirrel.com/fonts/nixie-one</a:t>
            </a:r>
            <a:endParaRPr sz="12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◍"/>
            </a:pPr>
            <a:r>
              <a:rPr lang="en" sz="1200" dirty="0">
                <a:solidFill>
                  <a:srgbClr val="FFFFFF"/>
                </a:solidFill>
              </a:rPr>
              <a:t>Yellow </a:t>
            </a:r>
            <a:r>
              <a:rPr lang="en" sz="1200" b="1" dirty="0">
                <a:solidFill>
                  <a:srgbClr val="FF9900"/>
                </a:solidFill>
              </a:rPr>
              <a:t>#ff9900</a:t>
            </a:r>
            <a:endParaRPr sz="1200" b="1" dirty="0">
              <a:solidFill>
                <a:srgbClr val="FF9900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◍"/>
            </a:pPr>
            <a:r>
              <a:rPr lang="en" sz="1200" dirty="0">
                <a:solidFill>
                  <a:srgbClr val="FFFFFF"/>
                </a:solidFill>
              </a:rPr>
              <a:t>Fucsia </a:t>
            </a:r>
            <a:r>
              <a:rPr lang="en" sz="1200" b="1" dirty="0">
                <a:solidFill>
                  <a:srgbClr val="C20E9B"/>
                </a:solidFill>
              </a:rPr>
              <a:t>#c20e9b</a:t>
            </a:r>
            <a:endParaRPr sz="1200" b="1" dirty="0">
              <a:solidFill>
                <a:srgbClr val="C20E9B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◍"/>
            </a:pPr>
            <a:r>
              <a:rPr lang="en" sz="1200" dirty="0">
                <a:solidFill>
                  <a:srgbClr val="FFFFFF"/>
                </a:solidFill>
              </a:rPr>
              <a:t>Blue </a:t>
            </a:r>
            <a:r>
              <a:rPr lang="en" sz="1200" b="1" dirty="0">
                <a:solidFill>
                  <a:srgbClr val="6D9EEB"/>
                </a:solidFill>
              </a:rPr>
              <a:t>#6d9eeb</a:t>
            </a:r>
            <a:endParaRPr sz="1200" dirty="0"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E64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/>
          <p:nvPr/>
        </p:nvSpPr>
        <p:spPr>
          <a:xfrm>
            <a:off x="2316250" y="914275"/>
            <a:ext cx="5971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Now you can use any emoji as an icon!</a:t>
            </a:r>
            <a:endParaRPr dirty="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And of course it resizes without losing quality and you can change the color.</a:t>
            </a:r>
            <a:endParaRPr dirty="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How? Follow Google instructions </a:t>
            </a:r>
            <a:r>
              <a:rPr lang="en" u="sng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  <a:hlinkClick r:id="rId3"/>
              </a:rPr>
              <a:t>https://twitter.com/googledocs/status/730087240156643328</a:t>
            </a:r>
            <a:endParaRPr dirty="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50" name="Shape 750"/>
          <p:cNvSpPr txBox="1"/>
          <p:nvPr/>
        </p:nvSpPr>
        <p:spPr>
          <a:xfrm>
            <a:off x="9605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B4A7D6"/>
                </a:solidFill>
                <a:latin typeface="Inconsolata"/>
                <a:ea typeface="Inconsolata"/>
                <a:cs typeface="Inconsolata"/>
                <a:sym typeface="Inconsolata"/>
              </a:rPr>
              <a:t>✋👆👉👍👤👦👧👨👩👪💃🏃💑❤😂😉😋😒😭👶😸🐟🍒🍔💣📌📖🔨🎃🎈🎨🏈🏰🌏🔌🔑</a:t>
            </a:r>
            <a:r>
              <a:rPr lang="en" sz="2400" dirty="0">
                <a:solidFill>
                  <a:srgbClr val="B4A7D6"/>
                </a:solidFill>
                <a:highlight>
                  <a:srgbClr val="0E004A"/>
                </a:highlight>
                <a:latin typeface="Inconsolata"/>
                <a:ea typeface="Inconsolata"/>
                <a:cs typeface="Inconsolata"/>
                <a:sym typeface="Inconsolata"/>
              </a:rPr>
              <a:t> and many more...</a:t>
            </a:r>
            <a:endParaRPr sz="2400" dirty="0">
              <a:solidFill>
                <a:srgbClr val="B4A7D6"/>
              </a:solidFill>
              <a:highlight>
                <a:srgbClr val="0E004A"/>
              </a:highlight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51" name="Shape 751"/>
          <p:cNvSpPr txBox="1"/>
          <p:nvPr/>
        </p:nvSpPr>
        <p:spPr>
          <a:xfrm>
            <a:off x="8013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9900"/>
                </a:solidFill>
              </a:rPr>
              <a:t>😉</a:t>
            </a:r>
            <a:endParaRPr sz="96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383125" y="1375150"/>
            <a:ext cx="2960297" cy="23931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>
              <a:buNone/>
            </a:pPr>
            <a:r>
              <a:rPr lang="en-US" b="1" dirty="0"/>
              <a:t>&lt;body&gt;</a:t>
            </a:r>
          </a:p>
          <a:p>
            <a:pPr marL="0" lvl="0" indent="0" algn="l">
              <a:buNone/>
            </a:pPr>
            <a:r>
              <a:rPr lang="en-US" b="1" dirty="0"/>
              <a:t>&lt;h1&gt; to &lt;h6&gt;</a:t>
            </a:r>
          </a:p>
          <a:p>
            <a:pPr marL="0" lvl="0" indent="0" algn="l">
              <a:buNone/>
            </a:pPr>
            <a:r>
              <a:rPr lang="en-US" b="1" dirty="0"/>
              <a:t>&lt;header&gt; -- HTML5 </a:t>
            </a:r>
          </a:p>
          <a:p>
            <a:pPr marL="0" lvl="0" indent="0" algn="l">
              <a:buNone/>
            </a:pPr>
            <a:r>
              <a:rPr lang="en-US" b="1" dirty="0"/>
              <a:t>&lt;main&gt; -- HTML5</a:t>
            </a:r>
            <a:endParaRPr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BDD089-3225-42FF-99F1-9FE5FB53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4" name="Shape 263">
            <a:extLst>
              <a:ext uri="{FF2B5EF4-FFF2-40B4-BE49-F238E27FC236}">
                <a16:creationId xmlns:a16="http://schemas.microsoft.com/office/drawing/2014/main" id="{2113A8E9-5340-43C0-818B-56E8C055759B}"/>
              </a:ext>
            </a:extLst>
          </p:cNvPr>
          <p:cNvSpPr txBox="1">
            <a:spLocks/>
          </p:cNvSpPr>
          <p:nvPr/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2800" b="1" dirty="0">
                <a:solidFill>
                  <a:srgbClr val="FF9900"/>
                </a:solidFill>
                <a:latin typeface="Nixie One" panose="020B0604020202020204" charset="0"/>
              </a:rPr>
              <a:t>Seções</a:t>
            </a:r>
          </a:p>
        </p:txBody>
      </p:sp>
      <p:sp>
        <p:nvSpPr>
          <p:cNvPr id="5" name="Shape 284">
            <a:extLst>
              <a:ext uri="{FF2B5EF4-FFF2-40B4-BE49-F238E27FC236}">
                <a16:creationId xmlns:a16="http://schemas.microsoft.com/office/drawing/2014/main" id="{C2CE3B91-4ADC-4839-BF08-491623B8F2A7}"/>
              </a:ext>
            </a:extLst>
          </p:cNvPr>
          <p:cNvSpPr txBox="1">
            <a:spLocks/>
          </p:cNvSpPr>
          <p:nvPr/>
        </p:nvSpPr>
        <p:spPr>
          <a:xfrm>
            <a:off x="4800577" y="1375150"/>
            <a:ext cx="2960297" cy="23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◍"/>
              <a:defRPr sz="2000" b="0" i="0" u="none" strike="noStrike" cap="none">
                <a:solidFill>
                  <a:srgbClr val="72195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section</a:t>
            </a:r>
            <a:r>
              <a:rPr lang="pt-PT" b="1" dirty="0"/>
              <a:t>&gt; -- HTML5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article</a:t>
            </a:r>
            <a:r>
              <a:rPr lang="pt-PT" b="1" dirty="0"/>
              <a:t>&gt; -- HTML5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aside</a:t>
            </a:r>
            <a:r>
              <a:rPr lang="pt-PT" b="1" dirty="0"/>
              <a:t>&gt; -- HTML5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footer</a:t>
            </a:r>
            <a:r>
              <a:rPr lang="pt-PT" b="1" dirty="0"/>
              <a:t>&gt; -- HTML5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nav</a:t>
            </a:r>
            <a:r>
              <a:rPr lang="pt-PT" b="1" dirty="0"/>
              <a:t>&gt; -- HTML5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52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383125" y="1375149"/>
            <a:ext cx="6285541" cy="2512971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>
              <a:buNone/>
            </a:pPr>
            <a:r>
              <a:rPr lang="pt-PT" b="1" dirty="0"/>
              <a:t>&lt;p&gt;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hr</a:t>
            </a:r>
            <a:r>
              <a:rPr lang="pt-PT" b="1" dirty="0"/>
              <a:t> /&gt;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ul</a:t>
            </a:r>
            <a:r>
              <a:rPr lang="pt-PT" b="1" dirty="0"/>
              <a:t>&gt;, &lt;</a:t>
            </a:r>
            <a:r>
              <a:rPr lang="pt-PT" b="1" dirty="0" err="1"/>
              <a:t>ol</a:t>
            </a:r>
            <a:r>
              <a:rPr lang="pt-PT" b="1" dirty="0"/>
              <a:t>&gt; + &lt;li&gt;</a:t>
            </a:r>
          </a:p>
          <a:p>
            <a:pPr marL="0" indent="0" algn="l">
              <a:buNone/>
            </a:pPr>
            <a:r>
              <a:rPr lang="pt-PT" b="1" dirty="0"/>
              <a:t>&lt;figure&gt;, &lt;</a:t>
            </a:r>
            <a:r>
              <a:rPr lang="pt-PT" b="1" dirty="0" err="1"/>
              <a:t>figcaption</a:t>
            </a:r>
            <a:r>
              <a:rPr lang="pt-PT" b="1" dirty="0"/>
              <a:t>&gt; -- HTML5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blockquote</a:t>
            </a:r>
            <a:r>
              <a:rPr lang="pt-PT" b="1" dirty="0"/>
              <a:t>&gt;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div</a:t>
            </a:r>
            <a:r>
              <a:rPr lang="pt-PT" b="1" dirty="0"/>
              <a:t>&gt;</a:t>
            </a:r>
            <a:endParaRPr lang="en-US" b="1" dirty="0"/>
          </a:p>
          <a:p>
            <a:pPr marL="0" lvl="0" indent="0" algn="l">
              <a:buNone/>
            </a:pPr>
            <a:endParaRPr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BDD089-3225-42FF-99F1-9FE5FB53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4" name="Shape 263">
            <a:extLst>
              <a:ext uri="{FF2B5EF4-FFF2-40B4-BE49-F238E27FC236}">
                <a16:creationId xmlns:a16="http://schemas.microsoft.com/office/drawing/2014/main" id="{2113A8E9-5340-43C0-818B-56E8C055759B}"/>
              </a:ext>
            </a:extLst>
          </p:cNvPr>
          <p:cNvSpPr txBox="1">
            <a:spLocks/>
          </p:cNvSpPr>
          <p:nvPr/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2800" b="1" dirty="0">
                <a:solidFill>
                  <a:srgbClr val="FF9900"/>
                </a:solidFill>
                <a:latin typeface="Nixie One" panose="020B0604020202020204" charset="0"/>
              </a:rPr>
              <a:t>Agrupamentos</a:t>
            </a:r>
          </a:p>
        </p:txBody>
      </p:sp>
    </p:spTree>
    <p:extLst>
      <p:ext uri="{BB962C8B-B14F-4D97-AF65-F5344CB8AC3E}">
        <p14:creationId xmlns:p14="http://schemas.microsoft.com/office/powerpoint/2010/main" val="85245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383125" y="1375150"/>
            <a:ext cx="2960297" cy="23931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>
              <a:buNone/>
            </a:pPr>
            <a:r>
              <a:rPr lang="en-US" b="1" dirty="0"/>
              <a:t>&lt;a&gt;</a:t>
            </a:r>
          </a:p>
          <a:p>
            <a:pPr marL="0" lvl="0" indent="0" algn="l">
              <a:buNone/>
            </a:pPr>
            <a:r>
              <a:rPr lang="en-US" b="1" dirty="0"/>
              <a:t>&lt;</a:t>
            </a:r>
            <a:r>
              <a:rPr lang="en-US" b="1" dirty="0" err="1"/>
              <a:t>em</a:t>
            </a:r>
            <a:r>
              <a:rPr lang="en-US" b="1" dirty="0"/>
              <a:t>&gt;</a:t>
            </a:r>
          </a:p>
          <a:p>
            <a:pPr marL="0" lvl="0" indent="0" algn="l">
              <a:buNone/>
            </a:pPr>
            <a:r>
              <a:rPr lang="en-US" b="1" dirty="0"/>
              <a:t>&lt;strong&gt;</a:t>
            </a:r>
          </a:p>
          <a:p>
            <a:pPr marL="0" lvl="0" indent="0" algn="l">
              <a:buNone/>
            </a:pPr>
            <a:r>
              <a:rPr lang="en-US" b="1" dirty="0"/>
              <a:t>&lt;small&gt;</a:t>
            </a:r>
          </a:p>
          <a:p>
            <a:pPr marL="0" lvl="0" indent="0" algn="l">
              <a:buNone/>
            </a:pPr>
            <a:r>
              <a:rPr lang="en-US" b="1" dirty="0"/>
              <a:t>&lt;cite&gt;</a:t>
            </a:r>
          </a:p>
          <a:p>
            <a:pPr marL="0" lvl="0" indent="0" algn="l">
              <a:buNone/>
            </a:pPr>
            <a:r>
              <a:rPr lang="en-US" b="1" dirty="0"/>
              <a:t>&lt;q&gt;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BDD089-3225-42FF-99F1-9FE5FB53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4" name="Shape 263">
            <a:extLst>
              <a:ext uri="{FF2B5EF4-FFF2-40B4-BE49-F238E27FC236}">
                <a16:creationId xmlns:a16="http://schemas.microsoft.com/office/drawing/2014/main" id="{2113A8E9-5340-43C0-818B-56E8C055759B}"/>
              </a:ext>
            </a:extLst>
          </p:cNvPr>
          <p:cNvSpPr txBox="1">
            <a:spLocks/>
          </p:cNvSpPr>
          <p:nvPr/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2800" b="1" dirty="0">
                <a:solidFill>
                  <a:srgbClr val="FF9900"/>
                </a:solidFill>
                <a:latin typeface="Nixie One" panose="020B0604020202020204" charset="0"/>
              </a:rPr>
              <a:t>Níveis de Texto</a:t>
            </a:r>
          </a:p>
        </p:txBody>
      </p:sp>
      <p:sp>
        <p:nvSpPr>
          <p:cNvPr id="5" name="Shape 284">
            <a:extLst>
              <a:ext uri="{FF2B5EF4-FFF2-40B4-BE49-F238E27FC236}">
                <a16:creationId xmlns:a16="http://schemas.microsoft.com/office/drawing/2014/main" id="{C2CE3B91-4ADC-4839-BF08-491623B8F2A7}"/>
              </a:ext>
            </a:extLst>
          </p:cNvPr>
          <p:cNvSpPr txBox="1">
            <a:spLocks/>
          </p:cNvSpPr>
          <p:nvPr/>
        </p:nvSpPr>
        <p:spPr>
          <a:xfrm>
            <a:off x="4800577" y="1375150"/>
            <a:ext cx="2960297" cy="23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◍"/>
              <a:defRPr sz="2000" b="0" i="0" u="none" strike="noStrike" cap="none">
                <a:solidFill>
                  <a:srgbClr val="72195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abbr</a:t>
            </a:r>
            <a:r>
              <a:rPr lang="pt-PT" b="1" dirty="0"/>
              <a:t>&gt;</a:t>
            </a:r>
          </a:p>
          <a:p>
            <a:pPr marL="0" indent="0" algn="l">
              <a:buNone/>
            </a:pPr>
            <a:r>
              <a:rPr lang="pt-PT" b="1" dirty="0"/>
              <a:t>&lt;time&gt; -- HTML5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code</a:t>
            </a:r>
            <a:r>
              <a:rPr lang="pt-PT" b="1" dirty="0"/>
              <a:t>&gt;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mark</a:t>
            </a:r>
            <a:r>
              <a:rPr lang="pt-PT" b="1" dirty="0"/>
              <a:t>&gt; -- HTML5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br</a:t>
            </a:r>
            <a:r>
              <a:rPr lang="pt-PT" b="1" dirty="0"/>
              <a:t>&gt;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span</a:t>
            </a:r>
            <a:r>
              <a:rPr lang="pt-PT" b="1" dirty="0"/>
              <a:t>&gt;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481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383125" y="1375150"/>
            <a:ext cx="2960297" cy="23931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form</a:t>
            </a:r>
            <a:r>
              <a:rPr lang="pt-PT" b="1" dirty="0"/>
              <a:t>&gt;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fieldset</a:t>
            </a:r>
            <a:r>
              <a:rPr lang="pt-PT" b="1" dirty="0"/>
              <a:t>&gt;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legend</a:t>
            </a:r>
            <a:r>
              <a:rPr lang="pt-PT" b="1" dirty="0"/>
              <a:t>&gt;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label</a:t>
            </a:r>
            <a:r>
              <a:rPr lang="pt-PT" b="1" dirty="0"/>
              <a:t>&gt;</a:t>
            </a:r>
          </a:p>
          <a:p>
            <a:pPr marL="0" lvl="0" indent="0" algn="l">
              <a:buNone/>
            </a:pPr>
            <a:r>
              <a:rPr lang="pt-PT" b="1" dirty="0"/>
              <a:t>&lt;input&gt;</a:t>
            </a:r>
            <a:endParaRPr lang="en-US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BDD089-3225-42FF-99F1-9FE5FB53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4" name="Shape 263">
            <a:extLst>
              <a:ext uri="{FF2B5EF4-FFF2-40B4-BE49-F238E27FC236}">
                <a16:creationId xmlns:a16="http://schemas.microsoft.com/office/drawing/2014/main" id="{2113A8E9-5340-43C0-818B-56E8C055759B}"/>
              </a:ext>
            </a:extLst>
          </p:cNvPr>
          <p:cNvSpPr txBox="1">
            <a:spLocks/>
          </p:cNvSpPr>
          <p:nvPr/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2800" b="1" dirty="0">
                <a:solidFill>
                  <a:srgbClr val="FF9900"/>
                </a:solidFill>
                <a:latin typeface="Nixie One" panose="020B0604020202020204" charset="0"/>
              </a:rPr>
              <a:t>Formulários</a:t>
            </a:r>
          </a:p>
        </p:txBody>
      </p:sp>
      <p:sp>
        <p:nvSpPr>
          <p:cNvPr id="5" name="Shape 284">
            <a:extLst>
              <a:ext uri="{FF2B5EF4-FFF2-40B4-BE49-F238E27FC236}">
                <a16:creationId xmlns:a16="http://schemas.microsoft.com/office/drawing/2014/main" id="{C2CE3B91-4ADC-4839-BF08-491623B8F2A7}"/>
              </a:ext>
            </a:extLst>
          </p:cNvPr>
          <p:cNvSpPr txBox="1">
            <a:spLocks/>
          </p:cNvSpPr>
          <p:nvPr/>
        </p:nvSpPr>
        <p:spPr>
          <a:xfrm>
            <a:off x="3634548" y="1375150"/>
            <a:ext cx="4126327" cy="23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◍"/>
              <a:defRPr sz="2000" b="0" i="0" u="none" strike="noStrike" cap="none">
                <a:solidFill>
                  <a:srgbClr val="72195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l">
              <a:buNone/>
            </a:pPr>
            <a:r>
              <a:rPr lang="en-US" b="1" dirty="0"/>
              <a:t>&lt;</a:t>
            </a:r>
            <a:r>
              <a:rPr lang="en-US" b="1" dirty="0" err="1"/>
              <a:t>textarea</a:t>
            </a:r>
            <a:r>
              <a:rPr lang="en-US" b="1" dirty="0"/>
              <a:t>&gt;</a:t>
            </a:r>
          </a:p>
          <a:p>
            <a:pPr marL="0" indent="0" algn="l">
              <a:buNone/>
            </a:pPr>
            <a:r>
              <a:rPr lang="en-US" b="1" dirty="0"/>
              <a:t>&lt;button&gt;</a:t>
            </a:r>
          </a:p>
          <a:p>
            <a:pPr marL="0" indent="0" algn="l">
              <a:buNone/>
            </a:pPr>
            <a:r>
              <a:rPr lang="en-US" b="1" dirty="0"/>
              <a:t>&lt;select&gt;, &lt;</a:t>
            </a:r>
            <a:r>
              <a:rPr lang="en-US" b="1" dirty="0" err="1"/>
              <a:t>optgroup</a:t>
            </a:r>
            <a:r>
              <a:rPr lang="en-US" b="1" dirty="0"/>
              <a:t>&gt;, &lt;option&gt;</a:t>
            </a:r>
          </a:p>
          <a:p>
            <a:pPr marL="0" indent="0" algn="l">
              <a:buNone/>
            </a:pPr>
            <a:r>
              <a:rPr lang="en-US" b="1" dirty="0"/>
              <a:t>&lt;</a:t>
            </a:r>
            <a:r>
              <a:rPr lang="en-US" b="1" dirty="0" err="1"/>
              <a:t>datalist</a:t>
            </a:r>
            <a:r>
              <a:rPr lang="en-US" b="1" dirty="0"/>
              <a:t>&gt; -- HTML5</a:t>
            </a:r>
          </a:p>
        </p:txBody>
      </p:sp>
    </p:spTree>
    <p:extLst>
      <p:ext uri="{BB962C8B-B14F-4D97-AF65-F5344CB8AC3E}">
        <p14:creationId xmlns:p14="http://schemas.microsoft.com/office/powerpoint/2010/main" val="162312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260182" y="1444306"/>
            <a:ext cx="4072537" cy="23931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img</a:t>
            </a:r>
            <a:r>
              <a:rPr lang="pt-PT" b="1" dirty="0"/>
              <a:t>&gt;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iframe</a:t>
            </a:r>
            <a:r>
              <a:rPr lang="pt-PT" b="1" dirty="0"/>
              <a:t>&gt;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video</a:t>
            </a:r>
            <a:r>
              <a:rPr lang="pt-PT" b="1" dirty="0"/>
              <a:t>&gt; </a:t>
            </a:r>
            <a:r>
              <a:rPr lang="pt-PT" sz="1600" b="1" dirty="0"/>
              <a:t>-- HTML5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audio</a:t>
            </a:r>
            <a:r>
              <a:rPr lang="pt-PT" b="1" dirty="0"/>
              <a:t>&gt; </a:t>
            </a:r>
            <a:r>
              <a:rPr lang="pt-PT" sz="1600" b="1" dirty="0"/>
              <a:t>-- HTML5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source</a:t>
            </a:r>
            <a:r>
              <a:rPr lang="pt-PT" b="1" dirty="0"/>
              <a:t>&gt;, &lt;</a:t>
            </a:r>
            <a:r>
              <a:rPr lang="pt-PT" b="1" dirty="0" err="1"/>
              <a:t>track</a:t>
            </a:r>
            <a:r>
              <a:rPr lang="pt-PT" b="1" dirty="0"/>
              <a:t>&gt; </a:t>
            </a:r>
            <a:r>
              <a:rPr lang="pt-PT" sz="1600" b="1" dirty="0"/>
              <a:t>-- HTML5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canvas</a:t>
            </a:r>
            <a:r>
              <a:rPr lang="pt-PT" b="1" dirty="0"/>
              <a:t>&gt; </a:t>
            </a:r>
            <a:r>
              <a:rPr lang="pt-PT" sz="1600" b="1" dirty="0"/>
              <a:t>-- HTML5</a:t>
            </a:r>
          </a:p>
          <a:p>
            <a:pPr marL="0" lv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svg</a:t>
            </a:r>
            <a:r>
              <a:rPr lang="pt-PT" b="1" dirty="0"/>
              <a:t>&gt; </a:t>
            </a:r>
            <a:r>
              <a:rPr lang="pt-PT" sz="1600" b="1" dirty="0"/>
              <a:t>-- HTML5 </a:t>
            </a:r>
            <a:br>
              <a:rPr lang="pt-PT" b="1" dirty="0"/>
            </a:br>
            <a:endParaRPr lang="en-US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BDD089-3225-42FF-99F1-9FE5FB53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22" y="4783100"/>
            <a:ext cx="457155" cy="115812"/>
          </a:xfrm>
          <a:prstGeom prst="rect">
            <a:avLst/>
          </a:prstGeom>
        </p:spPr>
      </p:pic>
      <p:sp>
        <p:nvSpPr>
          <p:cNvPr id="4" name="Shape 263">
            <a:extLst>
              <a:ext uri="{FF2B5EF4-FFF2-40B4-BE49-F238E27FC236}">
                <a16:creationId xmlns:a16="http://schemas.microsoft.com/office/drawing/2014/main" id="{2113A8E9-5340-43C0-818B-56E8C055759B}"/>
              </a:ext>
            </a:extLst>
          </p:cNvPr>
          <p:cNvSpPr txBox="1">
            <a:spLocks/>
          </p:cNvSpPr>
          <p:nvPr/>
        </p:nvSpPr>
        <p:spPr>
          <a:xfrm>
            <a:off x="2047950" y="244588"/>
            <a:ext cx="5048100" cy="9032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2800" b="1" dirty="0">
                <a:solidFill>
                  <a:srgbClr val="FF9900"/>
                </a:solidFill>
                <a:latin typeface="Nixie One" panose="020B0604020202020204" charset="0"/>
              </a:rPr>
              <a:t>Incorporação de Conteúdo e Scripts</a:t>
            </a:r>
          </a:p>
          <a:p>
            <a:pPr algn="ctr"/>
            <a:r>
              <a:rPr lang="pt-PT" sz="2800" b="1" dirty="0">
                <a:solidFill>
                  <a:srgbClr val="FF9900"/>
                </a:solidFill>
                <a:latin typeface="Nixie One" panose="020B0604020202020204" charset="0"/>
              </a:rPr>
              <a:t>s</a:t>
            </a:r>
          </a:p>
        </p:txBody>
      </p:sp>
      <p:sp>
        <p:nvSpPr>
          <p:cNvPr id="5" name="Shape 284">
            <a:extLst>
              <a:ext uri="{FF2B5EF4-FFF2-40B4-BE49-F238E27FC236}">
                <a16:creationId xmlns:a16="http://schemas.microsoft.com/office/drawing/2014/main" id="{C2CE3B91-4ADC-4839-BF08-491623B8F2A7}"/>
              </a:ext>
            </a:extLst>
          </p:cNvPr>
          <p:cNvSpPr txBox="1">
            <a:spLocks/>
          </p:cNvSpPr>
          <p:nvPr/>
        </p:nvSpPr>
        <p:spPr>
          <a:xfrm>
            <a:off x="5056094" y="1444306"/>
            <a:ext cx="2704781" cy="23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◍"/>
              <a:defRPr sz="2000" b="0" i="0" u="none" strike="noStrike" cap="none">
                <a:solidFill>
                  <a:srgbClr val="72195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Nixie One"/>
              <a:buChar char="◌"/>
              <a:defRPr sz="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l">
              <a:buNone/>
            </a:pPr>
            <a:r>
              <a:rPr lang="pt-PT" b="1" dirty="0"/>
              <a:t>&lt;script&gt;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noscript</a:t>
            </a:r>
            <a:r>
              <a:rPr lang="pt-PT" b="1" dirty="0"/>
              <a:t>&gt;</a:t>
            </a:r>
          </a:p>
          <a:p>
            <a:pPr marL="0" indent="0" algn="l">
              <a:buNone/>
            </a:pPr>
            <a:r>
              <a:rPr lang="pt-PT" b="1" dirty="0"/>
              <a:t>&lt;</a:t>
            </a:r>
            <a:r>
              <a:rPr lang="pt-PT" b="1" dirty="0" err="1"/>
              <a:t>template</a:t>
            </a:r>
            <a:r>
              <a:rPr lang="pt-PT" b="1" dirty="0"/>
              <a:t>&gt; </a:t>
            </a:r>
            <a:r>
              <a:rPr lang="pt-PT" sz="1600" b="1" dirty="0"/>
              <a:t>-- HTML5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42490914"/>
      </p:ext>
    </p:extLst>
  </p:cSld>
  <p:clrMapOvr>
    <a:masterClrMapping/>
  </p:clrMapOvr>
</p:sld>
</file>

<file path=ppt/theme/theme1.xml><?xml version="1.0" encoding="utf-8"?>
<a:theme xmlns:a="http://schemas.openxmlformats.org/drawingml/2006/main" name="Hec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1177</Words>
  <Application>Microsoft Office PowerPoint</Application>
  <PresentationFormat>Apresentação no Ecrã (16:9)</PresentationFormat>
  <Paragraphs>380</Paragraphs>
  <Slides>42</Slides>
  <Notes>38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42</vt:i4>
      </vt:variant>
    </vt:vector>
  </HeadingPairs>
  <TitlesOfParts>
    <vt:vector size="47" baseType="lpstr">
      <vt:lpstr>Inconsolata</vt:lpstr>
      <vt:lpstr>Wingdings</vt:lpstr>
      <vt:lpstr>Arial</vt:lpstr>
      <vt:lpstr>Nixie One</vt:lpstr>
      <vt:lpstr>Hecate template</vt:lpstr>
      <vt:lpstr>HTML &amp; CSS As Melhores Práticas</vt:lpstr>
      <vt:lpstr>De que vamos falar na verdade?  </vt:lpstr>
      <vt:lpstr>1º  HTML - Melhores Práticas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Formatação do Documento</vt:lpstr>
      <vt:lpstr>Standards !DOCTYPE</vt:lpstr>
      <vt:lpstr>Estruturação de Pastas</vt:lpstr>
      <vt:lpstr>Setup do Documento</vt:lpstr>
      <vt:lpstr>EXEMPLO Estruturação de Documento</vt:lpstr>
      <vt:lpstr>Optimização de pedidos http e lentidão</vt:lpstr>
      <vt:lpstr>Separação de conteúdo para apresentação</vt:lpstr>
      <vt:lpstr>Semântica e acessibilidade</vt:lpstr>
      <vt:lpstr>1º  CSS3 - Melhores Práticas</vt:lpstr>
      <vt:lpstr>Nomenclatura curta/reutilizável</vt:lpstr>
      <vt:lpstr>px, %, em , rem, pt</vt:lpstr>
      <vt:lpstr>Nomenclatura curta/reutilizável</vt:lpstr>
      <vt:lpstr>Modelo das Caixas</vt:lpstr>
      <vt:lpstr>Compatibilidade dos browsers Exemplo</vt:lpstr>
      <vt:lpstr>@font-face</vt:lpstr>
      <vt:lpstr>Media Querys</vt:lpstr>
      <vt:lpstr>Pseudo-classes e Selectores</vt:lpstr>
      <vt:lpstr>Apresentação do PowerPoint</vt:lpstr>
      <vt:lpstr>Qual a melhor prática para nomear  ID’s e Classes?</vt:lpstr>
      <vt:lpstr>The Stick-Man!!</vt:lpstr>
      <vt:lpstr>The Stick-Man!!</vt:lpstr>
      <vt:lpstr>The Stick-Man!!</vt:lpstr>
      <vt:lpstr>Variáveis</vt:lpstr>
      <vt:lpstr>Bootstrap Variáveis exemplos</vt:lpstr>
      <vt:lpstr>Bootstrap Variáveis exemplos utilities</vt:lpstr>
      <vt:lpstr>Apresentação do PowerPoint</vt:lpstr>
      <vt:lpstr>Apresentação do PowerPoint</vt:lpstr>
      <vt:lpstr>Apresentação do PowerPoint</vt:lpstr>
      <vt:lpstr>Apresentação do PowerPoint</vt:lpstr>
      <vt:lpstr>Obrigada!</vt:lpstr>
      <vt:lpstr>Presentation design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Sy</dc:creator>
  <cp:lastModifiedBy>zenn</cp:lastModifiedBy>
  <cp:revision>59</cp:revision>
  <dcterms:modified xsi:type="dcterms:W3CDTF">2018-04-18T09:30:48Z</dcterms:modified>
</cp:coreProperties>
</file>